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6"/>
  </p:notesMasterIdLst>
  <p:sldIdLst>
    <p:sldId id="327" r:id="rId5"/>
    <p:sldId id="256" r:id="rId6"/>
    <p:sldId id="323" r:id="rId7"/>
    <p:sldId id="349" r:id="rId8"/>
    <p:sldId id="350" r:id="rId9"/>
    <p:sldId id="346" r:id="rId10"/>
    <p:sldId id="356" r:id="rId11"/>
    <p:sldId id="312" r:id="rId12"/>
    <p:sldId id="354" r:id="rId13"/>
    <p:sldId id="315" r:id="rId14"/>
    <p:sldId id="293" r:id="rId15"/>
    <p:sldId id="294" r:id="rId16"/>
    <p:sldId id="328" r:id="rId17"/>
    <p:sldId id="299" r:id="rId18"/>
    <p:sldId id="330" r:id="rId19"/>
    <p:sldId id="329" r:id="rId20"/>
    <p:sldId id="331" r:id="rId21"/>
    <p:sldId id="332" r:id="rId22"/>
    <p:sldId id="333" r:id="rId23"/>
    <p:sldId id="334" r:id="rId24"/>
    <p:sldId id="335" r:id="rId25"/>
    <p:sldId id="336" r:id="rId26"/>
    <p:sldId id="337" r:id="rId27"/>
    <p:sldId id="355" r:id="rId28"/>
    <p:sldId id="320" r:id="rId29"/>
    <p:sldId id="319" r:id="rId30"/>
    <p:sldId id="322" r:id="rId31"/>
    <p:sldId id="363" r:id="rId32"/>
    <p:sldId id="367" r:id="rId33"/>
    <p:sldId id="366" r:id="rId34"/>
    <p:sldId id="364" r:id="rId35"/>
    <p:sldId id="373" r:id="rId36"/>
    <p:sldId id="317" r:id="rId37"/>
    <p:sldId id="280" r:id="rId38"/>
    <p:sldId id="310" r:id="rId39"/>
    <p:sldId id="282" r:id="rId40"/>
    <p:sldId id="265" r:id="rId41"/>
    <p:sldId id="302" r:id="rId42"/>
    <p:sldId id="368" r:id="rId43"/>
    <p:sldId id="369" r:id="rId44"/>
    <p:sldId id="358" r:id="rId45"/>
    <p:sldId id="370" r:id="rId46"/>
    <p:sldId id="326" r:id="rId47"/>
    <p:sldId id="278" r:id="rId48"/>
    <p:sldId id="301" r:id="rId49"/>
    <p:sldId id="257" r:id="rId50"/>
    <p:sldId id="311" r:id="rId51"/>
    <p:sldId id="279" r:id="rId52"/>
    <p:sldId id="289" r:id="rId53"/>
    <p:sldId id="288" r:id="rId54"/>
    <p:sldId id="290" r:id="rId55"/>
    <p:sldId id="291" r:id="rId56"/>
    <p:sldId id="285" r:id="rId57"/>
    <p:sldId id="300" r:id="rId58"/>
    <p:sldId id="307" r:id="rId59"/>
    <p:sldId id="303" r:id="rId60"/>
    <p:sldId id="277" r:id="rId61"/>
    <p:sldId id="309" r:id="rId62"/>
    <p:sldId id="305" r:id="rId63"/>
    <p:sldId id="281" r:id="rId64"/>
    <p:sldId id="30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3" userDrawn="1">
          <p15:clr>
            <a:srgbClr val="A4A3A4"/>
          </p15:clr>
        </p15:guide>
        <p15:guide id="2" pos="386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BAD"/>
    <a:srgbClr val="55C8E1"/>
    <a:srgbClr val="232526"/>
    <a:srgbClr val="FF7979"/>
    <a:srgbClr val="EEFAFC"/>
    <a:srgbClr val="D6556A"/>
    <a:srgbClr val="EE8E39"/>
    <a:srgbClr val="3EBEB2"/>
    <a:srgbClr val="F3FBFF"/>
    <a:srgbClr val="F376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CF8D3B-0710-4A8A-9944-BCDA49E34AC2}" v="46" dt="2023-09-27T22:54:07.1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guide orient="horz" pos="2273"/>
        <p:guide pos="3863"/>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Patterson" userId="fcce808376177d91" providerId="LiveId" clId="{1FCF8D3B-0710-4A8A-9944-BCDA49E34AC2}"/>
    <pc:docChg chg="undo custSel addSld delSld modSld sldOrd modMainMaster">
      <pc:chgData name="Eric Patterson" userId="fcce808376177d91" providerId="LiveId" clId="{1FCF8D3B-0710-4A8A-9944-BCDA49E34AC2}" dt="2023-09-27T22:54:51.769" v="840" actId="47"/>
      <pc:docMkLst>
        <pc:docMk/>
      </pc:docMkLst>
      <pc:sldChg chg="modSp mod">
        <pc:chgData name="Eric Patterson" userId="fcce808376177d91" providerId="LiveId" clId="{1FCF8D3B-0710-4A8A-9944-BCDA49E34AC2}" dt="2023-09-27T22:15:09.566" v="140" actId="1076"/>
        <pc:sldMkLst>
          <pc:docMk/>
          <pc:sldMk cId="109857222" sldId="256"/>
        </pc:sldMkLst>
        <pc:spChg chg="mod">
          <ac:chgData name="Eric Patterson" userId="fcce808376177d91" providerId="LiveId" clId="{1FCF8D3B-0710-4A8A-9944-BCDA49E34AC2}" dt="2023-09-27T22:15:09.242" v="139" actId="1076"/>
          <ac:spMkLst>
            <pc:docMk/>
            <pc:sldMk cId="109857222" sldId="256"/>
            <ac:spMk id="5" creationId="{CB7F31D1-F160-33E3-7191-4710CE180836}"/>
          </ac:spMkLst>
        </pc:spChg>
        <pc:spChg chg="mod">
          <ac:chgData name="Eric Patterson" userId="fcce808376177d91" providerId="LiveId" clId="{1FCF8D3B-0710-4A8A-9944-BCDA49E34AC2}" dt="2023-09-27T22:14:57.617" v="136" actId="1076"/>
          <ac:spMkLst>
            <pc:docMk/>
            <pc:sldMk cId="109857222" sldId="256"/>
            <ac:spMk id="7" creationId="{0F1C0E11-A389-882E-9771-05042D5C3CC8}"/>
          </ac:spMkLst>
        </pc:spChg>
        <pc:picChg chg="mod">
          <ac:chgData name="Eric Patterson" userId="fcce808376177d91" providerId="LiveId" clId="{1FCF8D3B-0710-4A8A-9944-BCDA49E34AC2}" dt="2023-09-27T22:15:09.566" v="140" actId="1076"/>
          <ac:picMkLst>
            <pc:docMk/>
            <pc:sldMk cId="109857222" sldId="256"/>
            <ac:picMk id="10" creationId="{C253473A-8554-04B1-E2B6-951B23357713}"/>
          </ac:picMkLst>
        </pc:picChg>
      </pc:sldChg>
      <pc:sldChg chg="mod ord modShow">
        <pc:chgData name="Eric Patterson" userId="fcce808376177d91" providerId="LiveId" clId="{1FCF8D3B-0710-4A8A-9944-BCDA49E34AC2}" dt="2023-09-27T22:50:36.829" v="816"/>
        <pc:sldMkLst>
          <pc:docMk/>
          <pc:sldMk cId="4040767902" sldId="257"/>
        </pc:sldMkLst>
      </pc:sldChg>
      <pc:sldChg chg="del">
        <pc:chgData name="Eric Patterson" userId="fcce808376177d91" providerId="LiveId" clId="{1FCF8D3B-0710-4A8A-9944-BCDA49E34AC2}" dt="2023-09-27T22:50:24.521" v="812" actId="47"/>
        <pc:sldMkLst>
          <pc:docMk/>
          <pc:sldMk cId="2201858550" sldId="258"/>
        </pc:sldMkLst>
      </pc:sldChg>
      <pc:sldChg chg="del">
        <pc:chgData name="Eric Patterson" userId="fcce808376177d91" providerId="LiveId" clId="{1FCF8D3B-0710-4A8A-9944-BCDA49E34AC2}" dt="2023-09-27T22:50:02.101" v="809" actId="47"/>
        <pc:sldMkLst>
          <pc:docMk/>
          <pc:sldMk cId="2272811691" sldId="259"/>
        </pc:sldMkLst>
      </pc:sldChg>
      <pc:sldChg chg="del">
        <pc:chgData name="Eric Patterson" userId="fcce808376177d91" providerId="LiveId" clId="{1FCF8D3B-0710-4A8A-9944-BCDA49E34AC2}" dt="2023-09-27T22:50:02.101" v="809" actId="47"/>
        <pc:sldMkLst>
          <pc:docMk/>
          <pc:sldMk cId="1611974587" sldId="260"/>
        </pc:sldMkLst>
      </pc:sldChg>
      <pc:sldChg chg="del mod modShow">
        <pc:chgData name="Eric Patterson" userId="fcce808376177d91" providerId="LiveId" clId="{1FCF8D3B-0710-4A8A-9944-BCDA49E34AC2}" dt="2023-09-27T22:50:09.641" v="810" actId="47"/>
        <pc:sldMkLst>
          <pc:docMk/>
          <pc:sldMk cId="0" sldId="262"/>
        </pc:sldMkLst>
      </pc:sldChg>
      <pc:sldChg chg="del">
        <pc:chgData name="Eric Patterson" userId="fcce808376177d91" providerId="LiveId" clId="{1FCF8D3B-0710-4A8A-9944-BCDA49E34AC2}" dt="2023-09-27T22:50:02.101" v="809" actId="47"/>
        <pc:sldMkLst>
          <pc:docMk/>
          <pc:sldMk cId="40662705" sldId="263"/>
        </pc:sldMkLst>
      </pc:sldChg>
      <pc:sldChg chg="del">
        <pc:chgData name="Eric Patterson" userId="fcce808376177d91" providerId="LiveId" clId="{1FCF8D3B-0710-4A8A-9944-BCDA49E34AC2}" dt="2023-09-27T22:50:02.101" v="809" actId="47"/>
        <pc:sldMkLst>
          <pc:docMk/>
          <pc:sldMk cId="1114806627" sldId="264"/>
        </pc:sldMkLst>
      </pc:sldChg>
      <pc:sldChg chg="del">
        <pc:chgData name="Eric Patterson" userId="fcce808376177d91" providerId="LiveId" clId="{1FCF8D3B-0710-4A8A-9944-BCDA49E34AC2}" dt="2023-09-27T22:50:02.101" v="809" actId="47"/>
        <pc:sldMkLst>
          <pc:docMk/>
          <pc:sldMk cId="3888283918" sldId="266"/>
        </pc:sldMkLst>
      </pc:sldChg>
      <pc:sldChg chg="del">
        <pc:chgData name="Eric Patterson" userId="fcce808376177d91" providerId="LiveId" clId="{1FCF8D3B-0710-4A8A-9944-BCDA49E34AC2}" dt="2023-09-27T22:50:02.101" v="809" actId="47"/>
        <pc:sldMkLst>
          <pc:docMk/>
          <pc:sldMk cId="157124471" sldId="268"/>
        </pc:sldMkLst>
      </pc:sldChg>
      <pc:sldChg chg="del">
        <pc:chgData name="Eric Patterson" userId="fcce808376177d91" providerId="LiveId" clId="{1FCF8D3B-0710-4A8A-9944-BCDA49E34AC2}" dt="2023-09-27T22:50:02.101" v="809" actId="47"/>
        <pc:sldMkLst>
          <pc:docMk/>
          <pc:sldMk cId="3546586434" sldId="269"/>
        </pc:sldMkLst>
      </pc:sldChg>
      <pc:sldChg chg="del">
        <pc:chgData name="Eric Patterson" userId="fcce808376177d91" providerId="LiveId" clId="{1FCF8D3B-0710-4A8A-9944-BCDA49E34AC2}" dt="2023-09-27T22:50:02.101" v="809" actId="47"/>
        <pc:sldMkLst>
          <pc:docMk/>
          <pc:sldMk cId="1400031312" sldId="272"/>
        </pc:sldMkLst>
      </pc:sldChg>
      <pc:sldChg chg="del">
        <pc:chgData name="Eric Patterson" userId="fcce808376177d91" providerId="LiveId" clId="{1FCF8D3B-0710-4A8A-9944-BCDA49E34AC2}" dt="2023-09-27T22:50:02.101" v="809" actId="47"/>
        <pc:sldMkLst>
          <pc:docMk/>
          <pc:sldMk cId="3673965032" sldId="274"/>
        </pc:sldMkLst>
      </pc:sldChg>
      <pc:sldChg chg="del">
        <pc:chgData name="Eric Patterson" userId="fcce808376177d91" providerId="LiveId" clId="{1FCF8D3B-0710-4A8A-9944-BCDA49E34AC2}" dt="2023-09-27T22:50:02.101" v="809" actId="47"/>
        <pc:sldMkLst>
          <pc:docMk/>
          <pc:sldMk cId="1557966414" sldId="275"/>
        </pc:sldMkLst>
      </pc:sldChg>
      <pc:sldChg chg="mod modShow">
        <pc:chgData name="Eric Patterson" userId="fcce808376177d91" providerId="LiveId" clId="{1FCF8D3B-0710-4A8A-9944-BCDA49E34AC2}" dt="2023-09-27T22:54:32.571" v="837" actId="729"/>
        <pc:sldMkLst>
          <pc:docMk/>
          <pc:sldMk cId="956945083" sldId="277"/>
        </pc:sldMkLst>
      </pc:sldChg>
      <pc:sldChg chg="ord">
        <pc:chgData name="Eric Patterson" userId="fcce808376177d91" providerId="LiveId" clId="{1FCF8D3B-0710-4A8A-9944-BCDA49E34AC2}" dt="2023-09-27T22:50:43.651" v="818"/>
        <pc:sldMkLst>
          <pc:docMk/>
          <pc:sldMk cId="2758761073" sldId="278"/>
        </pc:sldMkLst>
      </pc:sldChg>
      <pc:sldChg chg="mod ord modShow">
        <pc:chgData name="Eric Patterson" userId="fcce808376177d91" providerId="LiveId" clId="{1FCF8D3B-0710-4A8A-9944-BCDA49E34AC2}" dt="2023-09-27T22:50:36.829" v="816"/>
        <pc:sldMkLst>
          <pc:docMk/>
          <pc:sldMk cId="2542629044" sldId="279"/>
        </pc:sldMkLst>
      </pc:sldChg>
      <pc:sldChg chg="mod modShow">
        <pc:chgData name="Eric Patterson" userId="fcce808376177d91" providerId="LiveId" clId="{1FCF8D3B-0710-4A8A-9944-BCDA49E34AC2}" dt="2023-09-27T22:54:32.571" v="837" actId="729"/>
        <pc:sldMkLst>
          <pc:docMk/>
          <pc:sldMk cId="1722639500" sldId="281"/>
        </pc:sldMkLst>
      </pc:sldChg>
      <pc:sldChg chg="del">
        <pc:chgData name="Eric Patterson" userId="fcce808376177d91" providerId="LiveId" clId="{1FCF8D3B-0710-4A8A-9944-BCDA49E34AC2}" dt="2023-09-27T22:09:13.604" v="1" actId="47"/>
        <pc:sldMkLst>
          <pc:docMk/>
          <pc:sldMk cId="3273934114" sldId="283"/>
        </pc:sldMkLst>
      </pc:sldChg>
      <pc:sldChg chg="del">
        <pc:chgData name="Eric Patterson" userId="fcce808376177d91" providerId="LiveId" clId="{1FCF8D3B-0710-4A8A-9944-BCDA49E34AC2}" dt="2023-09-27T22:50:26.379" v="813" actId="47"/>
        <pc:sldMkLst>
          <pc:docMk/>
          <pc:sldMk cId="4089060080" sldId="284"/>
        </pc:sldMkLst>
      </pc:sldChg>
      <pc:sldChg chg="mod modShow">
        <pc:chgData name="Eric Patterson" userId="fcce808376177d91" providerId="LiveId" clId="{1FCF8D3B-0710-4A8A-9944-BCDA49E34AC2}" dt="2023-09-27T22:54:32.571" v="837" actId="729"/>
        <pc:sldMkLst>
          <pc:docMk/>
          <pc:sldMk cId="149604826" sldId="285"/>
        </pc:sldMkLst>
      </pc:sldChg>
      <pc:sldChg chg="del">
        <pc:chgData name="Eric Patterson" userId="fcce808376177d91" providerId="LiveId" clId="{1FCF8D3B-0710-4A8A-9944-BCDA49E34AC2}" dt="2023-09-27T22:50:02.101" v="809" actId="47"/>
        <pc:sldMkLst>
          <pc:docMk/>
          <pc:sldMk cId="3268687080" sldId="286"/>
        </pc:sldMkLst>
      </pc:sldChg>
      <pc:sldChg chg="del">
        <pc:chgData name="Eric Patterson" userId="fcce808376177d91" providerId="LiveId" clId="{1FCF8D3B-0710-4A8A-9944-BCDA49E34AC2}" dt="2023-09-27T22:50:09.641" v="810" actId="47"/>
        <pc:sldMkLst>
          <pc:docMk/>
          <pc:sldMk cId="3187474918" sldId="287"/>
        </pc:sldMkLst>
      </pc:sldChg>
      <pc:sldChg chg="mod ord modShow">
        <pc:chgData name="Eric Patterson" userId="fcce808376177d91" providerId="LiveId" clId="{1FCF8D3B-0710-4A8A-9944-BCDA49E34AC2}" dt="2023-09-27T22:50:36.829" v="816"/>
        <pc:sldMkLst>
          <pc:docMk/>
          <pc:sldMk cId="3868827637" sldId="288"/>
        </pc:sldMkLst>
      </pc:sldChg>
      <pc:sldChg chg="mod ord modShow">
        <pc:chgData name="Eric Patterson" userId="fcce808376177d91" providerId="LiveId" clId="{1FCF8D3B-0710-4A8A-9944-BCDA49E34AC2}" dt="2023-09-27T22:50:36.829" v="816"/>
        <pc:sldMkLst>
          <pc:docMk/>
          <pc:sldMk cId="3016409422" sldId="289"/>
        </pc:sldMkLst>
      </pc:sldChg>
      <pc:sldChg chg="mod ord modShow">
        <pc:chgData name="Eric Patterson" userId="fcce808376177d91" providerId="LiveId" clId="{1FCF8D3B-0710-4A8A-9944-BCDA49E34AC2}" dt="2023-09-27T22:50:36.829" v="816"/>
        <pc:sldMkLst>
          <pc:docMk/>
          <pc:sldMk cId="1478744326" sldId="290"/>
        </pc:sldMkLst>
      </pc:sldChg>
      <pc:sldChg chg="ord">
        <pc:chgData name="Eric Patterson" userId="fcce808376177d91" providerId="LiveId" clId="{1FCF8D3B-0710-4A8A-9944-BCDA49E34AC2}" dt="2023-09-27T22:50:36.829" v="816"/>
        <pc:sldMkLst>
          <pc:docMk/>
          <pc:sldMk cId="222218793" sldId="291"/>
        </pc:sldMkLst>
      </pc:sldChg>
      <pc:sldChg chg="add del">
        <pc:chgData name="Eric Patterson" userId="fcce808376177d91" providerId="LiveId" clId="{1FCF8D3B-0710-4A8A-9944-BCDA49E34AC2}" dt="2023-09-27T22:22:04.295" v="347"/>
        <pc:sldMkLst>
          <pc:docMk/>
          <pc:sldMk cId="0" sldId="293"/>
        </pc:sldMkLst>
      </pc:sldChg>
      <pc:sldChg chg="addSp add del mod">
        <pc:chgData name="Eric Patterson" userId="fcce808376177d91" providerId="LiveId" clId="{1FCF8D3B-0710-4A8A-9944-BCDA49E34AC2}" dt="2023-09-27T22:26:47.813" v="378" actId="22"/>
        <pc:sldMkLst>
          <pc:docMk/>
          <pc:sldMk cId="0" sldId="294"/>
        </pc:sldMkLst>
        <pc:spChg chg="add">
          <ac:chgData name="Eric Patterson" userId="fcce808376177d91" providerId="LiveId" clId="{1FCF8D3B-0710-4A8A-9944-BCDA49E34AC2}" dt="2023-09-27T22:26:47.813" v="378" actId="22"/>
          <ac:spMkLst>
            <pc:docMk/>
            <pc:sldMk cId="0" sldId="294"/>
            <ac:spMk id="3" creationId="{F6E79540-E6D3-BB5A-6B68-00D0A89BA9A3}"/>
          </ac:spMkLst>
        </pc:spChg>
      </pc:sldChg>
      <pc:sldChg chg="del">
        <pc:chgData name="Eric Patterson" userId="fcce808376177d91" providerId="LiveId" clId="{1FCF8D3B-0710-4A8A-9944-BCDA49E34AC2}" dt="2023-09-27T22:09:07.861" v="0" actId="47"/>
        <pc:sldMkLst>
          <pc:docMk/>
          <pc:sldMk cId="0" sldId="295"/>
        </pc:sldMkLst>
      </pc:sldChg>
      <pc:sldChg chg="del">
        <pc:chgData name="Eric Patterson" userId="fcce808376177d91" providerId="LiveId" clId="{1FCF8D3B-0710-4A8A-9944-BCDA49E34AC2}" dt="2023-09-27T22:09:07.861" v="0" actId="47"/>
        <pc:sldMkLst>
          <pc:docMk/>
          <pc:sldMk cId="0" sldId="297"/>
        </pc:sldMkLst>
      </pc:sldChg>
      <pc:sldChg chg="delSp modSp add mod">
        <pc:chgData name="Eric Patterson" userId="fcce808376177d91" providerId="LiveId" clId="{1FCF8D3B-0710-4A8A-9944-BCDA49E34AC2}" dt="2023-09-27T22:23:26.481" v="367"/>
        <pc:sldMkLst>
          <pc:docMk/>
          <pc:sldMk cId="0" sldId="299"/>
        </pc:sldMkLst>
        <pc:spChg chg="mod">
          <ac:chgData name="Eric Patterson" userId="fcce808376177d91" providerId="LiveId" clId="{1FCF8D3B-0710-4A8A-9944-BCDA49E34AC2}" dt="2023-09-27T22:23:15.033" v="363" actId="242"/>
          <ac:spMkLst>
            <pc:docMk/>
            <pc:sldMk cId="0" sldId="299"/>
            <ac:spMk id="508" creationId="{00000000-0000-0000-0000-000000000000}"/>
          </ac:spMkLst>
        </pc:spChg>
        <pc:spChg chg="del mod">
          <ac:chgData name="Eric Patterson" userId="fcce808376177d91" providerId="LiveId" clId="{1FCF8D3B-0710-4A8A-9944-BCDA49E34AC2}" dt="2023-09-27T22:23:26.481" v="367"/>
          <ac:spMkLst>
            <pc:docMk/>
            <pc:sldMk cId="0" sldId="299"/>
            <ac:spMk id="513" creationId="{00000000-0000-0000-0000-000000000000}"/>
          </ac:spMkLst>
        </pc:spChg>
      </pc:sldChg>
      <pc:sldChg chg="mod modShow">
        <pc:chgData name="Eric Patterson" userId="fcce808376177d91" providerId="LiveId" clId="{1FCF8D3B-0710-4A8A-9944-BCDA49E34AC2}" dt="2023-09-27T22:54:32.571" v="837" actId="729"/>
        <pc:sldMkLst>
          <pc:docMk/>
          <pc:sldMk cId="387222936" sldId="300"/>
        </pc:sldMkLst>
      </pc:sldChg>
      <pc:sldChg chg="ord">
        <pc:chgData name="Eric Patterson" userId="fcce808376177d91" providerId="LiveId" clId="{1FCF8D3B-0710-4A8A-9944-BCDA49E34AC2}" dt="2023-09-27T22:50:43.651" v="818"/>
        <pc:sldMkLst>
          <pc:docMk/>
          <pc:sldMk cId="3728676012" sldId="301"/>
        </pc:sldMkLst>
      </pc:sldChg>
      <pc:sldChg chg="mod modShow">
        <pc:chgData name="Eric Patterson" userId="fcce808376177d91" providerId="LiveId" clId="{1FCF8D3B-0710-4A8A-9944-BCDA49E34AC2}" dt="2023-09-27T22:54:32.571" v="837" actId="729"/>
        <pc:sldMkLst>
          <pc:docMk/>
          <pc:sldMk cId="1281596625" sldId="303"/>
        </pc:sldMkLst>
      </pc:sldChg>
      <pc:sldChg chg="del mod modShow">
        <pc:chgData name="Eric Patterson" userId="fcce808376177d91" providerId="LiveId" clId="{1FCF8D3B-0710-4A8A-9944-BCDA49E34AC2}" dt="2023-09-27T22:50:09.641" v="810" actId="47"/>
        <pc:sldMkLst>
          <pc:docMk/>
          <pc:sldMk cId="0" sldId="304"/>
        </pc:sldMkLst>
      </pc:sldChg>
      <pc:sldChg chg="mod modShow">
        <pc:chgData name="Eric Patterson" userId="fcce808376177d91" providerId="LiveId" clId="{1FCF8D3B-0710-4A8A-9944-BCDA49E34AC2}" dt="2023-09-27T22:54:32.571" v="837" actId="729"/>
        <pc:sldMkLst>
          <pc:docMk/>
          <pc:sldMk cId="1995490361" sldId="305"/>
        </pc:sldMkLst>
      </pc:sldChg>
      <pc:sldChg chg="del">
        <pc:chgData name="Eric Patterson" userId="fcce808376177d91" providerId="LiveId" clId="{1FCF8D3B-0710-4A8A-9944-BCDA49E34AC2}" dt="2023-09-27T22:50:02.101" v="809" actId="47"/>
        <pc:sldMkLst>
          <pc:docMk/>
          <pc:sldMk cId="3939162974" sldId="306"/>
        </pc:sldMkLst>
      </pc:sldChg>
      <pc:sldChg chg="mod modShow">
        <pc:chgData name="Eric Patterson" userId="fcce808376177d91" providerId="LiveId" clId="{1FCF8D3B-0710-4A8A-9944-BCDA49E34AC2}" dt="2023-09-27T22:54:32.571" v="837" actId="729"/>
        <pc:sldMkLst>
          <pc:docMk/>
          <pc:sldMk cId="240308159" sldId="307"/>
        </pc:sldMkLst>
      </pc:sldChg>
      <pc:sldChg chg="mod modShow">
        <pc:chgData name="Eric Patterson" userId="fcce808376177d91" providerId="LiveId" clId="{1FCF8D3B-0710-4A8A-9944-BCDA49E34AC2}" dt="2023-09-27T22:54:28.374" v="836" actId="729"/>
        <pc:sldMkLst>
          <pc:docMk/>
          <pc:sldMk cId="2116611895" sldId="308"/>
        </pc:sldMkLst>
      </pc:sldChg>
      <pc:sldChg chg="mod modShow">
        <pc:chgData name="Eric Patterson" userId="fcce808376177d91" providerId="LiveId" clId="{1FCF8D3B-0710-4A8A-9944-BCDA49E34AC2}" dt="2023-09-27T22:54:32.571" v="837" actId="729"/>
        <pc:sldMkLst>
          <pc:docMk/>
          <pc:sldMk cId="3062123499" sldId="309"/>
        </pc:sldMkLst>
      </pc:sldChg>
      <pc:sldChg chg="mod ord modShow">
        <pc:chgData name="Eric Patterson" userId="fcce808376177d91" providerId="LiveId" clId="{1FCF8D3B-0710-4A8A-9944-BCDA49E34AC2}" dt="2023-09-27T22:50:36.829" v="816"/>
        <pc:sldMkLst>
          <pc:docMk/>
          <pc:sldMk cId="3766274571" sldId="311"/>
        </pc:sldMkLst>
      </pc:sldChg>
      <pc:sldChg chg="add del ord">
        <pc:chgData name="Eric Patterson" userId="fcce808376177d91" providerId="LiveId" clId="{1FCF8D3B-0710-4A8A-9944-BCDA49E34AC2}" dt="2023-09-27T22:51:47.051" v="821"/>
        <pc:sldMkLst>
          <pc:docMk/>
          <pc:sldMk cId="0" sldId="312"/>
        </pc:sldMkLst>
      </pc:sldChg>
      <pc:sldChg chg="del">
        <pc:chgData name="Eric Patterson" userId="fcce808376177d91" providerId="LiveId" clId="{1FCF8D3B-0710-4A8A-9944-BCDA49E34AC2}" dt="2023-09-27T22:09:07.861" v="0" actId="47"/>
        <pc:sldMkLst>
          <pc:docMk/>
          <pc:sldMk cId="177321356" sldId="313"/>
        </pc:sldMkLst>
      </pc:sldChg>
      <pc:sldChg chg="del mod modShow">
        <pc:chgData name="Eric Patterson" userId="fcce808376177d91" providerId="LiveId" clId="{1FCF8D3B-0710-4A8A-9944-BCDA49E34AC2}" dt="2023-09-27T22:50:24.521" v="812" actId="47"/>
        <pc:sldMkLst>
          <pc:docMk/>
          <pc:sldMk cId="3297804353" sldId="314"/>
        </pc:sldMkLst>
      </pc:sldChg>
      <pc:sldChg chg="del">
        <pc:chgData name="Eric Patterson" userId="fcce808376177d91" providerId="LiveId" clId="{1FCF8D3B-0710-4A8A-9944-BCDA49E34AC2}" dt="2023-09-27T22:50:24.521" v="812" actId="47"/>
        <pc:sldMkLst>
          <pc:docMk/>
          <pc:sldMk cId="3023055806" sldId="315"/>
        </pc:sldMkLst>
      </pc:sldChg>
      <pc:sldChg chg="add ord">
        <pc:chgData name="Eric Patterson" userId="fcce808376177d91" providerId="LiveId" clId="{1FCF8D3B-0710-4A8A-9944-BCDA49E34AC2}" dt="2023-09-27T22:51:47.051" v="821"/>
        <pc:sldMkLst>
          <pc:docMk/>
          <pc:sldMk cId="4239942313" sldId="315"/>
        </pc:sldMkLst>
      </pc:sldChg>
      <pc:sldChg chg="del ord">
        <pc:chgData name="Eric Patterson" userId="fcce808376177d91" providerId="LiveId" clId="{1FCF8D3B-0710-4A8A-9944-BCDA49E34AC2}" dt="2023-09-27T22:54:51.769" v="840" actId="47"/>
        <pc:sldMkLst>
          <pc:docMk/>
          <pc:sldMk cId="3796188180" sldId="316"/>
        </pc:sldMkLst>
      </pc:sldChg>
      <pc:sldChg chg="modSp mod">
        <pc:chgData name="Eric Patterson" userId="fcce808376177d91" providerId="LiveId" clId="{1FCF8D3B-0710-4A8A-9944-BCDA49E34AC2}" dt="2023-09-27T22:49:20.589" v="808" actId="20577"/>
        <pc:sldMkLst>
          <pc:docMk/>
          <pc:sldMk cId="0" sldId="317"/>
        </pc:sldMkLst>
        <pc:spChg chg="mod">
          <ac:chgData name="Eric Patterson" userId="fcce808376177d91" providerId="LiveId" clId="{1FCF8D3B-0710-4A8A-9944-BCDA49E34AC2}" dt="2023-09-27T22:49:20.589" v="808" actId="20577"/>
          <ac:spMkLst>
            <pc:docMk/>
            <pc:sldMk cId="0" sldId="317"/>
            <ac:spMk id="2" creationId="{00000000-0000-0000-0000-000000000000}"/>
          </ac:spMkLst>
        </pc:spChg>
      </pc:sldChg>
      <pc:sldChg chg="del mod modShow">
        <pc:chgData name="Eric Patterson" userId="fcce808376177d91" providerId="LiveId" clId="{1FCF8D3B-0710-4A8A-9944-BCDA49E34AC2}" dt="2023-09-27T22:50:28.702" v="814" actId="47"/>
        <pc:sldMkLst>
          <pc:docMk/>
          <pc:sldMk cId="3551235691" sldId="321"/>
        </pc:sldMkLst>
      </pc:sldChg>
      <pc:sldChg chg="addSp mod">
        <pc:chgData name="Eric Patterson" userId="fcce808376177d91" providerId="LiveId" clId="{1FCF8D3B-0710-4A8A-9944-BCDA49E34AC2}" dt="2023-09-27T22:19:52.860" v="346" actId="22"/>
        <pc:sldMkLst>
          <pc:docMk/>
          <pc:sldMk cId="2969930999" sldId="323"/>
        </pc:sldMkLst>
        <pc:spChg chg="add">
          <ac:chgData name="Eric Patterson" userId="fcce808376177d91" providerId="LiveId" clId="{1FCF8D3B-0710-4A8A-9944-BCDA49E34AC2}" dt="2023-09-27T22:19:52.860" v="346" actId="22"/>
          <ac:spMkLst>
            <pc:docMk/>
            <pc:sldMk cId="2969930999" sldId="323"/>
            <ac:spMk id="7" creationId="{3B36E789-AA1C-0506-CCD1-EF4FEE278B3E}"/>
          </ac:spMkLst>
        </pc:spChg>
      </pc:sldChg>
      <pc:sldChg chg="del mod modShow">
        <pc:chgData name="Eric Patterson" userId="fcce808376177d91" providerId="LiveId" clId="{1FCF8D3B-0710-4A8A-9944-BCDA49E34AC2}" dt="2023-09-27T22:50:24.521" v="812" actId="47"/>
        <pc:sldMkLst>
          <pc:docMk/>
          <pc:sldMk cId="1149378869" sldId="324"/>
        </pc:sldMkLst>
      </pc:sldChg>
      <pc:sldChg chg="del">
        <pc:chgData name="Eric Patterson" userId="fcce808376177d91" providerId="LiveId" clId="{1FCF8D3B-0710-4A8A-9944-BCDA49E34AC2}" dt="2023-09-27T22:50:24.521" v="812" actId="47"/>
        <pc:sldMkLst>
          <pc:docMk/>
          <pc:sldMk cId="1440629180" sldId="325"/>
        </pc:sldMkLst>
      </pc:sldChg>
      <pc:sldChg chg="mod ord modShow">
        <pc:chgData name="Eric Patterson" userId="fcce808376177d91" providerId="LiveId" clId="{1FCF8D3B-0710-4A8A-9944-BCDA49E34AC2}" dt="2023-09-27T22:50:43.651" v="818"/>
        <pc:sldMkLst>
          <pc:docMk/>
          <pc:sldMk cId="2409321765" sldId="326"/>
        </pc:sldMkLst>
      </pc:sldChg>
      <pc:sldChg chg="addSp delSp modSp new mod modClrScheme chgLayout">
        <pc:chgData name="Eric Patterson" userId="fcce808376177d91" providerId="LiveId" clId="{1FCF8D3B-0710-4A8A-9944-BCDA49E34AC2}" dt="2023-09-27T22:32:39.570" v="512" actId="1076"/>
        <pc:sldMkLst>
          <pc:docMk/>
          <pc:sldMk cId="3446079233" sldId="327"/>
        </pc:sldMkLst>
        <pc:spChg chg="del mod ord">
          <ac:chgData name="Eric Patterson" userId="fcce808376177d91" providerId="LiveId" clId="{1FCF8D3B-0710-4A8A-9944-BCDA49E34AC2}" dt="2023-09-27T22:17:12.420" v="144" actId="700"/>
          <ac:spMkLst>
            <pc:docMk/>
            <pc:sldMk cId="3446079233" sldId="327"/>
            <ac:spMk id="2" creationId="{7DE7D7EF-7AEE-87FB-EED5-C34240ADBDE9}"/>
          </ac:spMkLst>
        </pc:spChg>
        <pc:spChg chg="del mod ord">
          <ac:chgData name="Eric Patterson" userId="fcce808376177d91" providerId="LiveId" clId="{1FCF8D3B-0710-4A8A-9944-BCDA49E34AC2}" dt="2023-09-27T22:17:12.420" v="144" actId="700"/>
          <ac:spMkLst>
            <pc:docMk/>
            <pc:sldMk cId="3446079233" sldId="327"/>
            <ac:spMk id="3" creationId="{6AE6E56C-E295-4D95-1DBC-FADB22AC138F}"/>
          </ac:spMkLst>
        </pc:spChg>
        <pc:spChg chg="add mod ord">
          <ac:chgData name="Eric Patterson" userId="fcce808376177d91" providerId="LiveId" clId="{1FCF8D3B-0710-4A8A-9944-BCDA49E34AC2}" dt="2023-09-27T22:28:55.081" v="413" actId="1076"/>
          <ac:spMkLst>
            <pc:docMk/>
            <pc:sldMk cId="3446079233" sldId="327"/>
            <ac:spMk id="4" creationId="{9B8D47D0-F91F-7E9C-689E-CEC2212D2879}"/>
          </ac:spMkLst>
        </pc:spChg>
        <pc:spChg chg="add mod ord">
          <ac:chgData name="Eric Patterson" userId="fcce808376177d91" providerId="LiveId" clId="{1FCF8D3B-0710-4A8A-9944-BCDA49E34AC2}" dt="2023-09-27T22:28:55.081" v="413" actId="1076"/>
          <ac:spMkLst>
            <pc:docMk/>
            <pc:sldMk cId="3446079233" sldId="327"/>
            <ac:spMk id="5" creationId="{CC9AC26C-E54B-4A75-D918-587610E28FA4}"/>
          </ac:spMkLst>
        </pc:spChg>
        <pc:spChg chg="add mod">
          <ac:chgData name="Eric Patterson" userId="fcce808376177d91" providerId="LiveId" clId="{1FCF8D3B-0710-4A8A-9944-BCDA49E34AC2}" dt="2023-09-27T22:28:55.081" v="413" actId="1076"/>
          <ac:spMkLst>
            <pc:docMk/>
            <pc:sldMk cId="3446079233" sldId="327"/>
            <ac:spMk id="6" creationId="{96BE381D-29CE-B9AE-99CE-C74CF444E425}"/>
          </ac:spMkLst>
        </pc:spChg>
        <pc:spChg chg="add mod">
          <ac:chgData name="Eric Patterson" userId="fcce808376177d91" providerId="LiveId" clId="{1FCF8D3B-0710-4A8A-9944-BCDA49E34AC2}" dt="2023-09-27T22:28:55.081" v="413" actId="1076"/>
          <ac:spMkLst>
            <pc:docMk/>
            <pc:sldMk cId="3446079233" sldId="327"/>
            <ac:spMk id="8" creationId="{9BE87F3C-E540-7753-0C35-5161301F8861}"/>
          </ac:spMkLst>
        </pc:spChg>
        <pc:spChg chg="add mod">
          <ac:chgData name="Eric Patterson" userId="fcce808376177d91" providerId="LiveId" clId="{1FCF8D3B-0710-4A8A-9944-BCDA49E34AC2}" dt="2023-09-27T22:32:26.537" v="510" actId="1076"/>
          <ac:spMkLst>
            <pc:docMk/>
            <pc:sldMk cId="3446079233" sldId="327"/>
            <ac:spMk id="10" creationId="{65EBFF43-756D-7124-FB25-C34BD3FB083B}"/>
          </ac:spMkLst>
        </pc:spChg>
        <pc:spChg chg="add mod">
          <ac:chgData name="Eric Patterson" userId="fcce808376177d91" providerId="LiveId" clId="{1FCF8D3B-0710-4A8A-9944-BCDA49E34AC2}" dt="2023-09-27T22:32:26.537" v="510" actId="1076"/>
          <ac:spMkLst>
            <pc:docMk/>
            <pc:sldMk cId="3446079233" sldId="327"/>
            <ac:spMk id="11" creationId="{F6CBAD1F-F84E-1F49-E52E-C46B118047B0}"/>
          </ac:spMkLst>
        </pc:spChg>
        <pc:spChg chg="add mod">
          <ac:chgData name="Eric Patterson" userId="fcce808376177d91" providerId="LiveId" clId="{1FCF8D3B-0710-4A8A-9944-BCDA49E34AC2}" dt="2023-09-27T22:32:39.570" v="512" actId="1076"/>
          <ac:spMkLst>
            <pc:docMk/>
            <pc:sldMk cId="3446079233" sldId="327"/>
            <ac:spMk id="13" creationId="{EB668D98-8AB4-C01D-C7DF-EDAD1986D30C}"/>
          </ac:spMkLst>
        </pc:spChg>
        <pc:spChg chg="add mod">
          <ac:chgData name="Eric Patterson" userId="fcce808376177d91" providerId="LiveId" clId="{1FCF8D3B-0710-4A8A-9944-BCDA49E34AC2}" dt="2023-09-27T22:32:39.570" v="512" actId="1076"/>
          <ac:spMkLst>
            <pc:docMk/>
            <pc:sldMk cId="3446079233" sldId="327"/>
            <ac:spMk id="14" creationId="{AA3EC7FC-8262-3603-26F9-5D71D345A830}"/>
          </ac:spMkLst>
        </pc:spChg>
        <pc:picChg chg="add del">
          <ac:chgData name="Eric Patterson" userId="fcce808376177d91" providerId="LiveId" clId="{1FCF8D3B-0710-4A8A-9944-BCDA49E34AC2}" dt="2023-09-27T22:29:53.972" v="418"/>
          <ac:picMkLst>
            <pc:docMk/>
            <pc:sldMk cId="3446079233" sldId="327"/>
            <ac:picMk id="1026" creationId="{BFBCD5D4-0A54-C4CD-B9F4-1051AE9AA107}"/>
          </ac:picMkLst>
        </pc:picChg>
        <pc:picChg chg="add mod">
          <ac:chgData name="Eric Patterson" userId="fcce808376177d91" providerId="LiveId" clId="{1FCF8D3B-0710-4A8A-9944-BCDA49E34AC2}" dt="2023-09-27T22:32:26.537" v="510" actId="1076"/>
          <ac:picMkLst>
            <pc:docMk/>
            <pc:sldMk cId="3446079233" sldId="327"/>
            <ac:picMk id="1028" creationId="{D43276CD-E994-870E-6755-67F708077ECF}"/>
          </ac:picMkLst>
        </pc:picChg>
        <pc:picChg chg="add mod">
          <ac:chgData name="Eric Patterson" userId="fcce808376177d91" providerId="LiveId" clId="{1FCF8D3B-0710-4A8A-9944-BCDA49E34AC2}" dt="2023-09-27T22:32:39.570" v="512" actId="1076"/>
          <ac:picMkLst>
            <pc:docMk/>
            <pc:sldMk cId="3446079233" sldId="327"/>
            <ac:picMk id="1030" creationId="{49BF72B7-1F33-50ED-E4DB-086892C982BF}"/>
          </ac:picMkLst>
        </pc:picChg>
      </pc:sldChg>
      <pc:sldChg chg="modSp add mod">
        <pc:chgData name="Eric Patterson" userId="fcce808376177d91" providerId="LiveId" clId="{1FCF8D3B-0710-4A8A-9944-BCDA49E34AC2}" dt="2023-09-27T22:22:25.356" v="350" actId="27636"/>
        <pc:sldMkLst>
          <pc:docMk/>
          <pc:sldMk cId="0" sldId="328"/>
        </pc:sldMkLst>
        <pc:spChg chg="mod">
          <ac:chgData name="Eric Patterson" userId="fcce808376177d91" providerId="LiveId" clId="{1FCF8D3B-0710-4A8A-9944-BCDA49E34AC2}" dt="2023-09-27T22:22:25.356" v="350" actId="27636"/>
          <ac:spMkLst>
            <pc:docMk/>
            <pc:sldMk cId="0" sldId="328"/>
            <ac:spMk id="499" creationId="{00000000-0000-0000-0000-000000000000}"/>
          </ac:spMkLst>
        </pc:spChg>
      </pc:sldChg>
      <pc:sldChg chg="modSp add del mod modAnim">
        <pc:chgData name="Eric Patterson" userId="fcce808376177d91" providerId="LiveId" clId="{1FCF8D3B-0710-4A8A-9944-BCDA49E34AC2}" dt="2023-09-27T22:24:27.721" v="377"/>
        <pc:sldMkLst>
          <pc:docMk/>
          <pc:sldMk cId="0" sldId="329"/>
        </pc:sldMkLst>
        <pc:spChg chg="mod">
          <ac:chgData name="Eric Patterson" userId="fcce808376177d91" providerId="LiveId" clId="{1FCF8D3B-0710-4A8A-9944-BCDA49E34AC2}" dt="2023-09-27T22:22:29.577" v="352" actId="27636"/>
          <ac:spMkLst>
            <pc:docMk/>
            <pc:sldMk cId="0" sldId="329"/>
            <ac:spMk id="499" creationId="{00000000-0000-0000-0000-000000000000}"/>
          </ac:spMkLst>
        </pc:spChg>
        <pc:picChg chg="mod">
          <ac:chgData name="Eric Patterson" userId="fcce808376177d91" providerId="LiveId" clId="{1FCF8D3B-0710-4A8A-9944-BCDA49E34AC2}" dt="2023-09-27T22:23:33.756" v="368" actId="14100"/>
          <ac:picMkLst>
            <pc:docMk/>
            <pc:sldMk cId="0" sldId="329"/>
            <ac:picMk id="526" creationId="{00000000-0000-0000-0000-000000000000}"/>
          </ac:picMkLst>
        </pc:picChg>
        <pc:picChg chg="mod">
          <ac:chgData name="Eric Patterson" userId="fcce808376177d91" providerId="LiveId" clId="{1FCF8D3B-0710-4A8A-9944-BCDA49E34AC2}" dt="2023-09-27T22:23:35.789" v="369" actId="14100"/>
          <ac:picMkLst>
            <pc:docMk/>
            <pc:sldMk cId="0" sldId="329"/>
            <ac:picMk id="527" creationId="{00000000-0000-0000-0000-000000000000}"/>
          </ac:picMkLst>
        </pc:picChg>
        <pc:picChg chg="mod">
          <ac:chgData name="Eric Patterson" userId="fcce808376177d91" providerId="LiveId" clId="{1FCF8D3B-0710-4A8A-9944-BCDA49E34AC2}" dt="2023-09-27T22:23:38.440" v="370" actId="14100"/>
          <ac:picMkLst>
            <pc:docMk/>
            <pc:sldMk cId="0" sldId="329"/>
            <ac:picMk id="528" creationId="{00000000-0000-0000-0000-000000000000}"/>
          </ac:picMkLst>
        </pc:picChg>
        <pc:picChg chg="mod">
          <ac:chgData name="Eric Patterson" userId="fcce808376177d91" providerId="LiveId" clId="{1FCF8D3B-0710-4A8A-9944-BCDA49E34AC2}" dt="2023-09-27T22:23:40.729" v="371" actId="14100"/>
          <ac:picMkLst>
            <pc:docMk/>
            <pc:sldMk cId="0" sldId="329"/>
            <ac:picMk id="529" creationId="{00000000-0000-0000-0000-000000000000}"/>
          </ac:picMkLst>
        </pc:picChg>
      </pc:sldChg>
      <pc:sldChg chg="addSp delSp modSp new mod">
        <pc:chgData name="Eric Patterson" userId="fcce808376177d91" providerId="LiveId" clId="{1FCF8D3B-0710-4A8A-9944-BCDA49E34AC2}" dt="2023-09-27T22:38:40.639" v="703" actId="1076"/>
        <pc:sldMkLst>
          <pc:docMk/>
          <pc:sldMk cId="1037863136" sldId="330"/>
        </pc:sldMkLst>
        <pc:spChg chg="mod">
          <ac:chgData name="Eric Patterson" userId="fcce808376177d91" providerId="LiveId" clId="{1FCF8D3B-0710-4A8A-9944-BCDA49E34AC2}" dt="2023-09-27T22:34:22.407" v="561" actId="1076"/>
          <ac:spMkLst>
            <pc:docMk/>
            <pc:sldMk cId="1037863136" sldId="330"/>
            <ac:spMk id="2" creationId="{5EC089D4-12AF-5FF7-0CCD-88F1D20AF927}"/>
          </ac:spMkLst>
        </pc:spChg>
        <pc:spChg chg="del mod">
          <ac:chgData name="Eric Patterson" userId="fcce808376177d91" providerId="LiveId" clId="{1FCF8D3B-0710-4A8A-9944-BCDA49E34AC2}" dt="2023-09-27T22:33:05.788" v="528" actId="478"/>
          <ac:spMkLst>
            <pc:docMk/>
            <pc:sldMk cId="1037863136" sldId="330"/>
            <ac:spMk id="3" creationId="{3EA4EC88-4CA9-985A-D2EF-AA4000FF8B14}"/>
          </ac:spMkLst>
        </pc:spChg>
        <pc:spChg chg="add del mod">
          <ac:chgData name="Eric Patterson" userId="fcce808376177d91" providerId="LiveId" clId="{1FCF8D3B-0710-4A8A-9944-BCDA49E34AC2}" dt="2023-09-27T22:33:06.671" v="529" actId="478"/>
          <ac:spMkLst>
            <pc:docMk/>
            <pc:sldMk cId="1037863136" sldId="330"/>
            <ac:spMk id="5" creationId="{45FCA0F7-E9ED-7EDE-E87E-EFAC001685CC}"/>
          </ac:spMkLst>
        </pc:spChg>
        <pc:spChg chg="add mod">
          <ac:chgData name="Eric Patterson" userId="fcce808376177d91" providerId="LiveId" clId="{1FCF8D3B-0710-4A8A-9944-BCDA49E34AC2}" dt="2023-09-27T22:35:16.501" v="648" actId="113"/>
          <ac:spMkLst>
            <pc:docMk/>
            <pc:sldMk cId="1037863136" sldId="330"/>
            <ac:spMk id="11" creationId="{B12C32A9-A1C9-B57F-36D6-F6070C45F45F}"/>
          </ac:spMkLst>
        </pc:spChg>
        <pc:spChg chg="add mod">
          <ac:chgData name="Eric Patterson" userId="fcce808376177d91" providerId="LiveId" clId="{1FCF8D3B-0710-4A8A-9944-BCDA49E34AC2}" dt="2023-09-27T22:35:13.196" v="647" actId="1076"/>
          <ac:spMkLst>
            <pc:docMk/>
            <pc:sldMk cId="1037863136" sldId="330"/>
            <ac:spMk id="12" creationId="{E6E2D0B5-5258-8EEA-0B31-6F3B8D943A7D}"/>
          </ac:spMkLst>
        </pc:spChg>
        <pc:spChg chg="add mod">
          <ac:chgData name="Eric Patterson" userId="fcce808376177d91" providerId="LiveId" clId="{1FCF8D3B-0710-4A8A-9944-BCDA49E34AC2}" dt="2023-09-27T22:35:03.656" v="629" actId="1076"/>
          <ac:spMkLst>
            <pc:docMk/>
            <pc:sldMk cId="1037863136" sldId="330"/>
            <ac:spMk id="13" creationId="{F893E770-B41D-80C9-79C9-3BEE134BF0F4}"/>
          </ac:spMkLst>
        </pc:spChg>
        <pc:spChg chg="add del mod">
          <ac:chgData name="Eric Patterson" userId="fcce808376177d91" providerId="LiveId" clId="{1FCF8D3B-0710-4A8A-9944-BCDA49E34AC2}" dt="2023-09-27T22:35:43.002" v="652" actId="478"/>
          <ac:spMkLst>
            <pc:docMk/>
            <pc:sldMk cId="1037863136" sldId="330"/>
            <ac:spMk id="14" creationId="{014AE0C6-9514-A30F-D05E-18447AF30892}"/>
          </ac:spMkLst>
        </pc:spChg>
        <pc:spChg chg="add del mod">
          <ac:chgData name="Eric Patterson" userId="fcce808376177d91" providerId="LiveId" clId="{1FCF8D3B-0710-4A8A-9944-BCDA49E34AC2}" dt="2023-09-27T22:36:08.070" v="657" actId="478"/>
          <ac:spMkLst>
            <pc:docMk/>
            <pc:sldMk cId="1037863136" sldId="330"/>
            <ac:spMk id="15" creationId="{AB8A6C82-41D9-09AB-AAAE-3BD45FAA400D}"/>
          </ac:spMkLst>
        </pc:spChg>
        <pc:spChg chg="add del mod">
          <ac:chgData name="Eric Patterson" userId="fcce808376177d91" providerId="LiveId" clId="{1FCF8D3B-0710-4A8A-9944-BCDA49E34AC2}" dt="2023-09-27T22:37:07.844" v="667" actId="478"/>
          <ac:spMkLst>
            <pc:docMk/>
            <pc:sldMk cId="1037863136" sldId="330"/>
            <ac:spMk id="16" creationId="{8BC675FD-488E-0F6E-C9E9-057D658D9FC7}"/>
          </ac:spMkLst>
        </pc:spChg>
        <pc:spChg chg="add mod">
          <ac:chgData name="Eric Patterson" userId="fcce808376177d91" providerId="LiveId" clId="{1FCF8D3B-0710-4A8A-9944-BCDA49E34AC2}" dt="2023-09-27T22:37:36.462" v="672" actId="1076"/>
          <ac:spMkLst>
            <pc:docMk/>
            <pc:sldMk cId="1037863136" sldId="330"/>
            <ac:spMk id="17" creationId="{8BBABABB-EAC5-19C4-212F-03A82D1087C1}"/>
          </ac:spMkLst>
        </pc:spChg>
        <pc:spChg chg="add del mod">
          <ac:chgData name="Eric Patterson" userId="fcce808376177d91" providerId="LiveId" clId="{1FCF8D3B-0710-4A8A-9944-BCDA49E34AC2}" dt="2023-09-27T22:37:42.928" v="674" actId="478"/>
          <ac:spMkLst>
            <pc:docMk/>
            <pc:sldMk cId="1037863136" sldId="330"/>
            <ac:spMk id="18" creationId="{1E27BB97-A68E-8859-199C-7340CB8F2245}"/>
          </ac:spMkLst>
        </pc:spChg>
        <pc:spChg chg="add mod">
          <ac:chgData name="Eric Patterson" userId="fcce808376177d91" providerId="LiveId" clId="{1FCF8D3B-0710-4A8A-9944-BCDA49E34AC2}" dt="2023-09-27T22:38:05.620" v="697" actId="1076"/>
          <ac:spMkLst>
            <pc:docMk/>
            <pc:sldMk cId="1037863136" sldId="330"/>
            <ac:spMk id="21" creationId="{6A5EB61A-FD2A-862F-85B6-87C8B1C7138E}"/>
          </ac:spMkLst>
        </pc:spChg>
        <pc:spChg chg="add mod">
          <ac:chgData name="Eric Patterson" userId="fcce808376177d91" providerId="LiveId" clId="{1FCF8D3B-0710-4A8A-9944-BCDA49E34AC2}" dt="2023-09-27T22:37:51.631" v="676" actId="1076"/>
          <ac:spMkLst>
            <pc:docMk/>
            <pc:sldMk cId="1037863136" sldId="330"/>
            <ac:spMk id="22" creationId="{684BCE29-FF90-43BC-8175-8A450B6F630D}"/>
          </ac:spMkLst>
        </pc:spChg>
        <pc:spChg chg="add mod">
          <ac:chgData name="Eric Patterson" userId="fcce808376177d91" providerId="LiveId" clId="{1FCF8D3B-0710-4A8A-9944-BCDA49E34AC2}" dt="2023-09-27T22:37:51.631" v="676" actId="1076"/>
          <ac:spMkLst>
            <pc:docMk/>
            <pc:sldMk cId="1037863136" sldId="330"/>
            <ac:spMk id="23" creationId="{CE0EE09D-37A6-0E70-04AD-A08A7073E3AE}"/>
          </ac:spMkLst>
        </pc:spChg>
        <pc:spChg chg="add mod">
          <ac:chgData name="Eric Patterson" userId="fcce808376177d91" providerId="LiveId" clId="{1FCF8D3B-0710-4A8A-9944-BCDA49E34AC2}" dt="2023-09-27T22:38:40.639" v="703" actId="1076"/>
          <ac:spMkLst>
            <pc:docMk/>
            <pc:sldMk cId="1037863136" sldId="330"/>
            <ac:spMk id="24" creationId="{F6B614AE-D4AA-BA85-FE4F-D41A2BA990E9}"/>
          </ac:spMkLst>
        </pc:spChg>
        <pc:cxnChg chg="add mod">
          <ac:chgData name="Eric Patterson" userId="fcce808376177d91" providerId="LiveId" clId="{1FCF8D3B-0710-4A8A-9944-BCDA49E34AC2}" dt="2023-09-27T22:33:50.529" v="534" actId="1582"/>
          <ac:cxnSpMkLst>
            <pc:docMk/>
            <pc:sldMk cId="1037863136" sldId="330"/>
            <ac:cxnSpMk id="7" creationId="{A9188623-2104-D9B0-595C-3E7062C49049}"/>
          </ac:cxnSpMkLst>
        </pc:cxnChg>
        <pc:cxnChg chg="add del mod">
          <ac:chgData name="Eric Patterson" userId="fcce808376177d91" providerId="LiveId" clId="{1FCF8D3B-0710-4A8A-9944-BCDA49E34AC2}" dt="2023-09-27T22:33:27.760" v="532" actId="478"/>
          <ac:cxnSpMkLst>
            <pc:docMk/>
            <pc:sldMk cId="1037863136" sldId="330"/>
            <ac:cxnSpMk id="8" creationId="{EE9F6CC9-6C10-C0B3-B62C-EEBD3F4C9A7D}"/>
          </ac:cxnSpMkLst>
        </pc:cxnChg>
        <pc:cxnChg chg="add mod">
          <ac:chgData name="Eric Patterson" userId="fcce808376177d91" providerId="LiveId" clId="{1FCF8D3B-0710-4A8A-9944-BCDA49E34AC2}" dt="2023-09-27T22:33:58.184" v="538" actId="1037"/>
          <ac:cxnSpMkLst>
            <pc:docMk/>
            <pc:sldMk cId="1037863136" sldId="330"/>
            <ac:cxnSpMk id="9" creationId="{56DA2E86-A694-9BF0-EACC-0B3B6AB43562}"/>
          </ac:cxnSpMkLst>
        </pc:cxnChg>
        <pc:cxnChg chg="add mod">
          <ac:chgData name="Eric Patterson" userId="fcce808376177d91" providerId="LiveId" clId="{1FCF8D3B-0710-4A8A-9944-BCDA49E34AC2}" dt="2023-09-27T22:37:51.631" v="676" actId="1076"/>
          <ac:cxnSpMkLst>
            <pc:docMk/>
            <pc:sldMk cId="1037863136" sldId="330"/>
            <ac:cxnSpMk id="19" creationId="{8E1CCCB9-3DD3-A220-2C6F-E4FB57B25923}"/>
          </ac:cxnSpMkLst>
        </pc:cxnChg>
        <pc:cxnChg chg="add mod">
          <ac:chgData name="Eric Patterson" userId="fcce808376177d91" providerId="LiveId" clId="{1FCF8D3B-0710-4A8A-9944-BCDA49E34AC2}" dt="2023-09-27T22:37:51.631" v="676" actId="1076"/>
          <ac:cxnSpMkLst>
            <pc:docMk/>
            <pc:sldMk cId="1037863136" sldId="330"/>
            <ac:cxnSpMk id="20" creationId="{589C698E-323B-5127-3C38-9D2318447A6C}"/>
          </ac:cxnSpMkLst>
        </pc:cxnChg>
      </pc:sldChg>
      <pc:sldChg chg="modSp new mod">
        <pc:chgData name="Eric Patterson" userId="fcce808376177d91" providerId="LiveId" clId="{1FCF8D3B-0710-4A8A-9944-BCDA49E34AC2}" dt="2023-09-27T22:46:42.859" v="792" actId="1076"/>
        <pc:sldMkLst>
          <pc:docMk/>
          <pc:sldMk cId="4088817898" sldId="331"/>
        </pc:sldMkLst>
        <pc:spChg chg="mod">
          <ac:chgData name="Eric Patterson" userId="fcce808376177d91" providerId="LiveId" clId="{1FCF8D3B-0710-4A8A-9944-BCDA49E34AC2}" dt="2023-09-27T22:46:42.859" v="792" actId="1076"/>
          <ac:spMkLst>
            <pc:docMk/>
            <pc:sldMk cId="4088817898" sldId="331"/>
            <ac:spMk id="2" creationId="{EEFEC108-B45B-933E-A606-8E0C0F774FCF}"/>
          </ac:spMkLst>
        </pc:spChg>
        <pc:spChg chg="mod">
          <ac:chgData name="Eric Patterson" userId="fcce808376177d91" providerId="LiveId" clId="{1FCF8D3B-0710-4A8A-9944-BCDA49E34AC2}" dt="2023-09-27T22:46:37.254" v="790" actId="1076"/>
          <ac:spMkLst>
            <pc:docMk/>
            <pc:sldMk cId="4088817898" sldId="331"/>
            <ac:spMk id="3" creationId="{F6D33651-4283-3E64-8CAF-7594EE8598AA}"/>
          </ac:spMkLst>
        </pc:spChg>
      </pc:sldChg>
      <pc:sldChg chg="add ord modNotes">
        <pc:chgData name="Eric Patterson" userId="fcce808376177d91" providerId="LiveId" clId="{1FCF8D3B-0710-4A8A-9944-BCDA49E34AC2}" dt="2023-09-27T22:48:51.951" v="797"/>
        <pc:sldMkLst>
          <pc:docMk/>
          <pc:sldMk cId="0" sldId="332"/>
        </pc:sldMkLst>
      </pc:sldChg>
      <pc:sldChg chg="add ord modNotes">
        <pc:chgData name="Eric Patterson" userId="fcce808376177d91" providerId="LiveId" clId="{1FCF8D3B-0710-4A8A-9944-BCDA49E34AC2}" dt="2023-09-27T22:48:51.951" v="797"/>
        <pc:sldMkLst>
          <pc:docMk/>
          <pc:sldMk cId="0" sldId="333"/>
        </pc:sldMkLst>
      </pc:sldChg>
      <pc:sldChg chg="modSp add mod ord">
        <pc:chgData name="Eric Patterson" userId="fcce808376177d91" providerId="LiveId" clId="{1FCF8D3B-0710-4A8A-9944-BCDA49E34AC2}" dt="2023-09-27T22:48:51.951" v="797"/>
        <pc:sldMkLst>
          <pc:docMk/>
          <pc:sldMk cId="0" sldId="334"/>
        </pc:sldMkLst>
        <pc:spChg chg="mod">
          <ac:chgData name="Eric Patterson" userId="fcce808376177d91" providerId="LiveId" clId="{1FCF8D3B-0710-4A8A-9944-BCDA49E34AC2}" dt="2023-09-27T22:48:12.196" v="794" actId="27636"/>
          <ac:spMkLst>
            <pc:docMk/>
            <pc:sldMk cId="0" sldId="334"/>
            <ac:spMk id="579" creationId="{00000000-0000-0000-0000-000000000000}"/>
          </ac:spMkLst>
        </pc:spChg>
      </pc:sldChg>
      <pc:sldChg chg="add ord modNotes">
        <pc:chgData name="Eric Patterson" userId="fcce808376177d91" providerId="LiveId" clId="{1FCF8D3B-0710-4A8A-9944-BCDA49E34AC2}" dt="2023-09-27T22:48:51.951" v="797"/>
        <pc:sldMkLst>
          <pc:docMk/>
          <pc:sldMk cId="0" sldId="335"/>
        </pc:sldMkLst>
      </pc:sldChg>
      <pc:sldChg chg="add ord modNotes">
        <pc:chgData name="Eric Patterson" userId="fcce808376177d91" providerId="LiveId" clId="{1FCF8D3B-0710-4A8A-9944-BCDA49E34AC2}" dt="2023-09-27T22:48:51.951" v="797"/>
        <pc:sldMkLst>
          <pc:docMk/>
          <pc:sldMk cId="0" sldId="336"/>
        </pc:sldMkLst>
      </pc:sldChg>
      <pc:sldChg chg="modSp add mod ord">
        <pc:chgData name="Eric Patterson" userId="fcce808376177d91" providerId="LiveId" clId="{1FCF8D3B-0710-4A8A-9944-BCDA49E34AC2}" dt="2023-09-27T22:48:51.951" v="797"/>
        <pc:sldMkLst>
          <pc:docMk/>
          <pc:sldMk cId="0" sldId="337"/>
        </pc:sldMkLst>
        <pc:spChg chg="mod">
          <ac:chgData name="Eric Patterson" userId="fcce808376177d91" providerId="LiveId" clId="{1FCF8D3B-0710-4A8A-9944-BCDA49E34AC2}" dt="2023-09-27T22:48:12.201" v="795" actId="27636"/>
          <ac:spMkLst>
            <pc:docMk/>
            <pc:sldMk cId="0" sldId="337"/>
            <ac:spMk id="600" creationId="{00000000-0000-0000-0000-000000000000}"/>
          </ac:spMkLst>
        </pc:spChg>
      </pc:sldChg>
      <pc:sldChg chg="add ord">
        <pc:chgData name="Eric Patterson" userId="fcce808376177d91" providerId="LiveId" clId="{1FCF8D3B-0710-4A8A-9944-BCDA49E34AC2}" dt="2023-09-27T22:52:37.237" v="825"/>
        <pc:sldMkLst>
          <pc:docMk/>
          <pc:sldMk cId="1598871852" sldId="346"/>
        </pc:sldMkLst>
      </pc:sldChg>
      <pc:sldChg chg="add del ord">
        <pc:chgData name="Eric Patterson" userId="fcce808376177d91" providerId="LiveId" clId="{1FCF8D3B-0710-4A8A-9944-BCDA49E34AC2}" dt="2023-09-27T22:52:47.824" v="827" actId="47"/>
        <pc:sldMkLst>
          <pc:docMk/>
          <pc:sldMk cId="3803740225" sldId="347"/>
        </pc:sldMkLst>
      </pc:sldChg>
      <pc:sldChg chg="add ord">
        <pc:chgData name="Eric Patterson" userId="fcce808376177d91" providerId="LiveId" clId="{1FCF8D3B-0710-4A8A-9944-BCDA49E34AC2}" dt="2023-09-27T22:52:37.237" v="825"/>
        <pc:sldMkLst>
          <pc:docMk/>
          <pc:sldMk cId="2104003704" sldId="349"/>
        </pc:sldMkLst>
      </pc:sldChg>
      <pc:sldChg chg="add ord">
        <pc:chgData name="Eric Patterson" userId="fcce808376177d91" providerId="LiveId" clId="{1FCF8D3B-0710-4A8A-9944-BCDA49E34AC2}" dt="2023-09-27T22:52:37.237" v="825"/>
        <pc:sldMkLst>
          <pc:docMk/>
          <pc:sldMk cId="3599468896" sldId="350"/>
        </pc:sldMkLst>
      </pc:sldChg>
      <pc:sldChg chg="add del ord">
        <pc:chgData name="Eric Patterson" userId="fcce808376177d91" providerId="LiveId" clId="{1FCF8D3B-0710-4A8A-9944-BCDA49E34AC2}" dt="2023-09-27T22:52:45.729" v="826" actId="47"/>
        <pc:sldMkLst>
          <pc:docMk/>
          <pc:sldMk cId="470636074" sldId="351"/>
        </pc:sldMkLst>
      </pc:sldChg>
      <pc:sldChg chg="add ord">
        <pc:chgData name="Eric Patterson" userId="fcce808376177d91" providerId="LiveId" clId="{1FCF8D3B-0710-4A8A-9944-BCDA49E34AC2}" dt="2023-09-27T22:51:47.051" v="821"/>
        <pc:sldMkLst>
          <pc:docMk/>
          <pc:sldMk cId="1154733218" sldId="354"/>
        </pc:sldMkLst>
      </pc:sldChg>
      <pc:sldChg chg="add">
        <pc:chgData name="Eric Patterson" userId="fcce808376177d91" providerId="LiveId" clId="{1FCF8D3B-0710-4A8A-9944-BCDA49E34AC2}" dt="2023-09-27T22:52:03.865" v="822"/>
        <pc:sldMkLst>
          <pc:docMk/>
          <pc:sldMk cId="716132079" sldId="355"/>
        </pc:sldMkLst>
      </pc:sldChg>
      <pc:sldChg chg="add ord">
        <pc:chgData name="Eric Patterson" userId="fcce808376177d91" providerId="LiveId" clId="{1FCF8D3B-0710-4A8A-9944-BCDA49E34AC2}" dt="2023-09-27T22:52:37.237" v="825"/>
        <pc:sldMkLst>
          <pc:docMk/>
          <pc:sldMk cId="2334442701" sldId="356"/>
        </pc:sldMkLst>
      </pc:sldChg>
      <pc:sldChg chg="add mod ord modShow">
        <pc:chgData name="Eric Patterson" userId="fcce808376177d91" providerId="LiveId" clId="{1FCF8D3B-0710-4A8A-9944-BCDA49E34AC2}" dt="2023-09-27T22:54:20.319" v="835" actId="729"/>
        <pc:sldMkLst>
          <pc:docMk/>
          <pc:sldMk cId="812131136" sldId="358"/>
        </pc:sldMkLst>
      </pc:sldChg>
      <pc:sldChg chg="delSp add mod ord">
        <pc:chgData name="Eric Patterson" userId="fcce808376177d91" providerId="LiveId" clId="{1FCF8D3B-0710-4A8A-9944-BCDA49E34AC2}" dt="2023-09-27T22:53:36.739" v="831" actId="478"/>
        <pc:sldMkLst>
          <pc:docMk/>
          <pc:sldMk cId="637541435" sldId="363"/>
        </pc:sldMkLst>
        <pc:picChg chg="del">
          <ac:chgData name="Eric Patterson" userId="fcce808376177d91" providerId="LiveId" clId="{1FCF8D3B-0710-4A8A-9944-BCDA49E34AC2}" dt="2023-09-27T22:53:36.739" v="831" actId="478"/>
          <ac:picMkLst>
            <pc:docMk/>
            <pc:sldMk cId="637541435" sldId="363"/>
            <ac:picMk id="3" creationId="{0E32362A-34C9-7B45-129E-2FC19BAC4F48}"/>
          </ac:picMkLst>
        </pc:picChg>
      </pc:sldChg>
      <pc:sldChg chg="add ord">
        <pc:chgData name="Eric Patterson" userId="fcce808376177d91" providerId="LiveId" clId="{1FCF8D3B-0710-4A8A-9944-BCDA49E34AC2}" dt="2023-09-27T22:53:33.170" v="830"/>
        <pc:sldMkLst>
          <pc:docMk/>
          <pc:sldMk cId="3878927148" sldId="364"/>
        </pc:sldMkLst>
      </pc:sldChg>
      <pc:sldChg chg="add ord">
        <pc:chgData name="Eric Patterson" userId="fcce808376177d91" providerId="LiveId" clId="{1FCF8D3B-0710-4A8A-9944-BCDA49E34AC2}" dt="2023-09-27T22:53:33.170" v="830"/>
        <pc:sldMkLst>
          <pc:docMk/>
          <pc:sldMk cId="777181232" sldId="366"/>
        </pc:sldMkLst>
      </pc:sldChg>
      <pc:sldChg chg="add ord">
        <pc:chgData name="Eric Patterson" userId="fcce808376177d91" providerId="LiveId" clId="{1FCF8D3B-0710-4A8A-9944-BCDA49E34AC2}" dt="2023-09-27T22:53:33.170" v="830"/>
        <pc:sldMkLst>
          <pc:docMk/>
          <pc:sldMk cId="3769230299" sldId="367"/>
        </pc:sldMkLst>
      </pc:sldChg>
      <pc:sldChg chg="add mod ord modShow">
        <pc:chgData name="Eric Patterson" userId="fcce808376177d91" providerId="LiveId" clId="{1FCF8D3B-0710-4A8A-9944-BCDA49E34AC2}" dt="2023-09-27T22:54:20.319" v="835" actId="729"/>
        <pc:sldMkLst>
          <pc:docMk/>
          <pc:sldMk cId="3423548241" sldId="368"/>
        </pc:sldMkLst>
      </pc:sldChg>
      <pc:sldChg chg="add mod ord modShow">
        <pc:chgData name="Eric Patterson" userId="fcce808376177d91" providerId="LiveId" clId="{1FCF8D3B-0710-4A8A-9944-BCDA49E34AC2}" dt="2023-09-27T22:54:20.319" v="835" actId="729"/>
        <pc:sldMkLst>
          <pc:docMk/>
          <pc:sldMk cId="3102007077" sldId="369"/>
        </pc:sldMkLst>
      </pc:sldChg>
      <pc:sldChg chg="add mod ord modShow">
        <pc:chgData name="Eric Patterson" userId="fcce808376177d91" providerId="LiveId" clId="{1FCF8D3B-0710-4A8A-9944-BCDA49E34AC2}" dt="2023-09-27T22:54:20.319" v="835" actId="729"/>
        <pc:sldMkLst>
          <pc:docMk/>
          <pc:sldMk cId="1666032173" sldId="370"/>
        </pc:sldMkLst>
      </pc:sldChg>
      <pc:sldChg chg="add">
        <pc:chgData name="Eric Patterson" userId="fcce808376177d91" providerId="LiveId" clId="{1FCF8D3B-0710-4A8A-9944-BCDA49E34AC2}" dt="2023-09-27T22:54:07.157" v="832"/>
        <pc:sldMkLst>
          <pc:docMk/>
          <pc:sldMk cId="78992718" sldId="373"/>
        </pc:sldMkLst>
      </pc:sldChg>
      <pc:sldMasterChg chg="delSp modSp mod delSldLayout">
        <pc:chgData name="Eric Patterson" userId="fcce808376177d91" providerId="LiveId" clId="{1FCF8D3B-0710-4A8A-9944-BCDA49E34AC2}" dt="2023-09-27T22:15:52" v="143" actId="14100"/>
        <pc:sldMasterMkLst>
          <pc:docMk/>
          <pc:sldMasterMk cId="2460954070" sldId="2147483660"/>
        </pc:sldMasterMkLst>
        <pc:picChg chg="del">
          <ac:chgData name="Eric Patterson" userId="fcce808376177d91" providerId="LiveId" clId="{1FCF8D3B-0710-4A8A-9944-BCDA49E34AC2}" dt="2023-09-27T22:15:44.431" v="142" actId="478"/>
          <ac:picMkLst>
            <pc:docMk/>
            <pc:sldMasterMk cId="2460954070" sldId="2147483660"/>
            <ac:picMk id="1026" creationId="{A4784B38-C969-31F4-2FB7-4B66EF67E1FF}"/>
          </ac:picMkLst>
        </pc:picChg>
        <pc:cxnChg chg="mod">
          <ac:chgData name="Eric Patterson" userId="fcce808376177d91" providerId="LiveId" clId="{1FCF8D3B-0710-4A8A-9944-BCDA49E34AC2}" dt="2023-09-27T22:15:52" v="143" actId="14100"/>
          <ac:cxnSpMkLst>
            <pc:docMk/>
            <pc:sldMasterMk cId="2460954070" sldId="2147483660"/>
            <ac:cxnSpMk id="8" creationId="{F1B174D4-54DE-C918-F669-CE3F345623DA}"/>
          </ac:cxnSpMkLst>
        </pc:cxnChg>
        <pc:sldLayoutChg chg="del">
          <pc:chgData name="Eric Patterson" userId="fcce808376177d91" providerId="LiveId" clId="{1FCF8D3B-0710-4A8A-9944-BCDA49E34AC2}" dt="2023-09-27T22:09:07.861" v="0" actId="47"/>
          <pc:sldLayoutMkLst>
            <pc:docMk/>
            <pc:sldMasterMk cId="2460954070" sldId="2147483660"/>
            <pc:sldLayoutMk cId="3137293539" sldId="2147483673"/>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E8CD5-81D1-4603-A85C-F3C66325445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94CC802-BBFB-4FEA-8B5A-0FBF809895EC}">
      <dgm:prSet/>
      <dgm:spPr/>
      <dgm:t>
        <a:bodyPr/>
        <a:lstStyle/>
        <a:p>
          <a:pPr>
            <a:lnSpc>
              <a:spcPct val="100000"/>
            </a:lnSpc>
          </a:pPr>
          <a:r>
            <a:rPr lang="en-US"/>
            <a:t>S curve of technology</a:t>
          </a:r>
        </a:p>
      </dgm:t>
    </dgm:pt>
    <dgm:pt modelId="{5DB4C6FB-411F-420D-B818-DAFEC67BAA92}" type="parTrans" cxnId="{F2DA440A-1F02-4C43-8CA9-8B2936FB9C4D}">
      <dgm:prSet/>
      <dgm:spPr/>
      <dgm:t>
        <a:bodyPr/>
        <a:lstStyle/>
        <a:p>
          <a:endParaRPr lang="en-US"/>
        </a:p>
      </dgm:t>
    </dgm:pt>
    <dgm:pt modelId="{2612E7EF-0260-4A3C-BE69-9EBE41F0E739}" type="sibTrans" cxnId="{F2DA440A-1F02-4C43-8CA9-8B2936FB9C4D}">
      <dgm:prSet/>
      <dgm:spPr/>
      <dgm:t>
        <a:bodyPr/>
        <a:lstStyle/>
        <a:p>
          <a:endParaRPr lang="en-US"/>
        </a:p>
      </dgm:t>
    </dgm:pt>
    <dgm:pt modelId="{9E16D055-33BD-42C0-894B-47CB1A1CB49E}">
      <dgm:prSet/>
      <dgm:spPr/>
      <dgm:t>
        <a:bodyPr/>
        <a:lstStyle/>
        <a:p>
          <a:pPr>
            <a:lnSpc>
              <a:spcPct val="100000"/>
            </a:lnSpc>
          </a:pPr>
          <a:r>
            <a:rPr lang="en-US"/>
            <a:t>Hardware &amp; Software improvements</a:t>
          </a:r>
        </a:p>
      </dgm:t>
    </dgm:pt>
    <dgm:pt modelId="{B0816592-8438-4A39-93A8-D85F07AD897C}" type="parTrans" cxnId="{6D8C64BC-877B-4670-93BD-D51584376BDC}">
      <dgm:prSet/>
      <dgm:spPr/>
      <dgm:t>
        <a:bodyPr/>
        <a:lstStyle/>
        <a:p>
          <a:endParaRPr lang="en-US"/>
        </a:p>
      </dgm:t>
    </dgm:pt>
    <dgm:pt modelId="{AA42CFC2-97F0-4B3F-9FD4-FF2FB9AC5CD1}" type="sibTrans" cxnId="{6D8C64BC-877B-4670-93BD-D51584376BDC}">
      <dgm:prSet/>
      <dgm:spPr/>
      <dgm:t>
        <a:bodyPr/>
        <a:lstStyle/>
        <a:p>
          <a:endParaRPr lang="en-US"/>
        </a:p>
      </dgm:t>
    </dgm:pt>
    <dgm:pt modelId="{8554C6F9-8BDA-4D93-A269-08968B07FFAB}">
      <dgm:prSet/>
      <dgm:spPr/>
      <dgm:t>
        <a:bodyPr/>
        <a:lstStyle/>
        <a:p>
          <a:pPr>
            <a:lnSpc>
              <a:spcPct val="100000"/>
            </a:lnSpc>
          </a:pPr>
          <a:r>
            <a:rPr lang="en-US"/>
            <a:t>Tool Usage of GPTs</a:t>
          </a:r>
        </a:p>
      </dgm:t>
    </dgm:pt>
    <dgm:pt modelId="{AE3EBD57-7AB4-432A-AD48-85491A1B51A5}" type="parTrans" cxnId="{93F3B90E-27B4-40FB-AEA1-E1750DBA29D1}">
      <dgm:prSet/>
      <dgm:spPr/>
      <dgm:t>
        <a:bodyPr/>
        <a:lstStyle/>
        <a:p>
          <a:endParaRPr lang="en-US"/>
        </a:p>
      </dgm:t>
    </dgm:pt>
    <dgm:pt modelId="{7B272B0D-52FF-4075-BE1A-18122D073EB1}" type="sibTrans" cxnId="{93F3B90E-27B4-40FB-AEA1-E1750DBA29D1}">
      <dgm:prSet/>
      <dgm:spPr/>
      <dgm:t>
        <a:bodyPr/>
        <a:lstStyle/>
        <a:p>
          <a:endParaRPr lang="en-US"/>
        </a:p>
      </dgm:t>
    </dgm:pt>
    <dgm:pt modelId="{8B580C89-6BD7-4529-8B37-24C64E766D30}" type="pres">
      <dgm:prSet presAssocID="{AC4E8CD5-81D1-4603-A85C-F3C66325445F}" presName="root" presStyleCnt="0">
        <dgm:presLayoutVars>
          <dgm:dir/>
          <dgm:resizeHandles val="exact"/>
        </dgm:presLayoutVars>
      </dgm:prSet>
      <dgm:spPr/>
    </dgm:pt>
    <dgm:pt modelId="{BD94D575-34B3-44EF-97B1-D11F52157CF9}" type="pres">
      <dgm:prSet presAssocID="{394CC802-BBFB-4FEA-8B5A-0FBF809895EC}" presName="compNode" presStyleCnt="0"/>
      <dgm:spPr/>
    </dgm:pt>
    <dgm:pt modelId="{CA9AA7F6-204A-408E-B1F9-3A374DDDAD57}" type="pres">
      <dgm:prSet presAssocID="{394CC802-BBFB-4FEA-8B5A-0FBF809895EC}" presName="bgRect" presStyleLbl="bgShp" presStyleIdx="0" presStyleCnt="3"/>
      <dgm:spPr/>
    </dgm:pt>
    <dgm:pt modelId="{AF8F160A-A589-4D56-96D5-E3F0E1E4B857}" type="pres">
      <dgm:prSet presAssocID="{394CC802-BBFB-4FEA-8B5A-0FBF809895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Flask outline"/>
        </a:ext>
      </dgm:extLst>
    </dgm:pt>
    <dgm:pt modelId="{084CFA31-96FC-4C59-98DD-A066CD66A618}" type="pres">
      <dgm:prSet presAssocID="{394CC802-BBFB-4FEA-8B5A-0FBF809895EC}" presName="spaceRect" presStyleCnt="0"/>
      <dgm:spPr/>
    </dgm:pt>
    <dgm:pt modelId="{F6AF86DE-00AC-4765-BBD9-4B61851A926F}" type="pres">
      <dgm:prSet presAssocID="{394CC802-BBFB-4FEA-8B5A-0FBF809895EC}" presName="parTx" presStyleLbl="revTx" presStyleIdx="0" presStyleCnt="3">
        <dgm:presLayoutVars>
          <dgm:chMax val="0"/>
          <dgm:chPref val="0"/>
        </dgm:presLayoutVars>
      </dgm:prSet>
      <dgm:spPr/>
    </dgm:pt>
    <dgm:pt modelId="{6498D514-ED62-4100-ADA4-722591EB929F}" type="pres">
      <dgm:prSet presAssocID="{2612E7EF-0260-4A3C-BE69-9EBE41F0E739}" presName="sibTrans" presStyleCnt="0"/>
      <dgm:spPr/>
    </dgm:pt>
    <dgm:pt modelId="{A344396F-D3E5-4219-87EF-F09693D521E4}" type="pres">
      <dgm:prSet presAssocID="{9E16D055-33BD-42C0-894B-47CB1A1CB49E}" presName="compNode" presStyleCnt="0"/>
      <dgm:spPr/>
    </dgm:pt>
    <dgm:pt modelId="{6B8E05CC-2C4B-4313-9AD0-EC6669CC8502}" type="pres">
      <dgm:prSet presAssocID="{9E16D055-33BD-42C0-894B-47CB1A1CB49E}" presName="bgRect" presStyleLbl="bgShp" presStyleIdx="1" presStyleCnt="3"/>
      <dgm:spPr/>
    </dgm:pt>
    <dgm:pt modelId="{7C4BC62B-1709-4E36-A9D6-566CBC9F67D5}" type="pres">
      <dgm:prSet presAssocID="{9E16D055-33BD-42C0-894B-47CB1A1CB4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lug with solid fill"/>
        </a:ext>
      </dgm:extLst>
    </dgm:pt>
    <dgm:pt modelId="{40499CD8-3EC0-4874-AC34-782ABD0178B3}" type="pres">
      <dgm:prSet presAssocID="{9E16D055-33BD-42C0-894B-47CB1A1CB49E}" presName="spaceRect" presStyleCnt="0"/>
      <dgm:spPr/>
    </dgm:pt>
    <dgm:pt modelId="{71226D79-5A05-4D99-A167-219CC1068E50}" type="pres">
      <dgm:prSet presAssocID="{9E16D055-33BD-42C0-894B-47CB1A1CB49E}" presName="parTx" presStyleLbl="revTx" presStyleIdx="1" presStyleCnt="3">
        <dgm:presLayoutVars>
          <dgm:chMax val="0"/>
          <dgm:chPref val="0"/>
        </dgm:presLayoutVars>
      </dgm:prSet>
      <dgm:spPr/>
    </dgm:pt>
    <dgm:pt modelId="{25D06D91-F889-411B-937C-052F53DA69BF}" type="pres">
      <dgm:prSet presAssocID="{AA42CFC2-97F0-4B3F-9FD4-FF2FB9AC5CD1}" presName="sibTrans" presStyleCnt="0"/>
      <dgm:spPr/>
    </dgm:pt>
    <dgm:pt modelId="{9FA182E3-5FC9-4A56-8F84-D971D5915906}" type="pres">
      <dgm:prSet presAssocID="{8554C6F9-8BDA-4D93-A269-08968B07FFAB}" presName="compNode" presStyleCnt="0"/>
      <dgm:spPr/>
    </dgm:pt>
    <dgm:pt modelId="{67F78A24-4C9E-4E9E-9BD7-D6411F416A72}" type="pres">
      <dgm:prSet presAssocID="{8554C6F9-8BDA-4D93-A269-08968B07FFAB}" presName="bgRect" presStyleLbl="bgShp" presStyleIdx="2" presStyleCnt="3"/>
      <dgm:spPr/>
    </dgm:pt>
    <dgm:pt modelId="{3A802EE7-1288-4F64-804A-3B3016BCC8C4}" type="pres">
      <dgm:prSet presAssocID="{8554C6F9-8BDA-4D93-A269-08968B07FF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ools"/>
        </a:ext>
      </dgm:extLst>
    </dgm:pt>
    <dgm:pt modelId="{B184454E-34F0-4399-B98F-34CBFF7A9A07}" type="pres">
      <dgm:prSet presAssocID="{8554C6F9-8BDA-4D93-A269-08968B07FFAB}" presName="spaceRect" presStyleCnt="0"/>
      <dgm:spPr/>
    </dgm:pt>
    <dgm:pt modelId="{47A0CEC7-C315-4FB0-84C4-FBC34A3B9BF0}" type="pres">
      <dgm:prSet presAssocID="{8554C6F9-8BDA-4D93-A269-08968B07FFAB}" presName="parTx" presStyleLbl="revTx" presStyleIdx="2" presStyleCnt="3" custScaleX="100095" custLinFactNeighborX="133" custLinFactNeighborY="43">
        <dgm:presLayoutVars>
          <dgm:chMax val="0"/>
          <dgm:chPref val="0"/>
        </dgm:presLayoutVars>
      </dgm:prSet>
      <dgm:spPr/>
    </dgm:pt>
  </dgm:ptLst>
  <dgm:cxnLst>
    <dgm:cxn modelId="{F2DA440A-1F02-4C43-8CA9-8B2936FB9C4D}" srcId="{AC4E8CD5-81D1-4603-A85C-F3C66325445F}" destId="{394CC802-BBFB-4FEA-8B5A-0FBF809895EC}" srcOrd="0" destOrd="0" parTransId="{5DB4C6FB-411F-420D-B818-DAFEC67BAA92}" sibTransId="{2612E7EF-0260-4A3C-BE69-9EBE41F0E739}"/>
    <dgm:cxn modelId="{93F3B90E-27B4-40FB-AEA1-E1750DBA29D1}" srcId="{AC4E8CD5-81D1-4603-A85C-F3C66325445F}" destId="{8554C6F9-8BDA-4D93-A269-08968B07FFAB}" srcOrd="2" destOrd="0" parTransId="{AE3EBD57-7AB4-432A-AD48-85491A1B51A5}" sibTransId="{7B272B0D-52FF-4075-BE1A-18122D073EB1}"/>
    <dgm:cxn modelId="{F1D81540-1774-4EFB-957B-71A0AB4DC409}" type="presOf" srcId="{AC4E8CD5-81D1-4603-A85C-F3C66325445F}" destId="{8B580C89-6BD7-4529-8B37-24C64E766D30}" srcOrd="0" destOrd="0" presId="urn:microsoft.com/office/officeart/2018/2/layout/IconVerticalSolidList"/>
    <dgm:cxn modelId="{077BDC65-59F6-4A0B-A8D9-AFBED4143089}" type="presOf" srcId="{8554C6F9-8BDA-4D93-A269-08968B07FFAB}" destId="{47A0CEC7-C315-4FB0-84C4-FBC34A3B9BF0}" srcOrd="0" destOrd="0" presId="urn:microsoft.com/office/officeart/2018/2/layout/IconVerticalSolidList"/>
    <dgm:cxn modelId="{64105B6F-E4B8-4DE1-99DB-962E26CAD167}" type="presOf" srcId="{394CC802-BBFB-4FEA-8B5A-0FBF809895EC}" destId="{F6AF86DE-00AC-4765-BBD9-4B61851A926F}" srcOrd="0" destOrd="0" presId="urn:microsoft.com/office/officeart/2018/2/layout/IconVerticalSolidList"/>
    <dgm:cxn modelId="{6D8C64BC-877B-4670-93BD-D51584376BDC}" srcId="{AC4E8CD5-81D1-4603-A85C-F3C66325445F}" destId="{9E16D055-33BD-42C0-894B-47CB1A1CB49E}" srcOrd="1" destOrd="0" parTransId="{B0816592-8438-4A39-93A8-D85F07AD897C}" sibTransId="{AA42CFC2-97F0-4B3F-9FD4-FF2FB9AC5CD1}"/>
    <dgm:cxn modelId="{38F787C5-5E5D-413A-8378-E54314C41147}" type="presOf" srcId="{9E16D055-33BD-42C0-894B-47CB1A1CB49E}" destId="{71226D79-5A05-4D99-A167-219CC1068E50}" srcOrd="0" destOrd="0" presId="urn:microsoft.com/office/officeart/2018/2/layout/IconVerticalSolidList"/>
    <dgm:cxn modelId="{97EAA8C6-C275-424B-92FD-C626D26E6679}" type="presParOf" srcId="{8B580C89-6BD7-4529-8B37-24C64E766D30}" destId="{BD94D575-34B3-44EF-97B1-D11F52157CF9}" srcOrd="0" destOrd="0" presId="urn:microsoft.com/office/officeart/2018/2/layout/IconVerticalSolidList"/>
    <dgm:cxn modelId="{8A408DD2-4FA1-4E22-9CD3-E8CF5D0DE804}" type="presParOf" srcId="{BD94D575-34B3-44EF-97B1-D11F52157CF9}" destId="{CA9AA7F6-204A-408E-B1F9-3A374DDDAD57}" srcOrd="0" destOrd="0" presId="urn:microsoft.com/office/officeart/2018/2/layout/IconVerticalSolidList"/>
    <dgm:cxn modelId="{EE285244-0FFE-44DE-B949-EA42ABDA0CA8}" type="presParOf" srcId="{BD94D575-34B3-44EF-97B1-D11F52157CF9}" destId="{AF8F160A-A589-4D56-96D5-E3F0E1E4B857}" srcOrd="1" destOrd="0" presId="urn:microsoft.com/office/officeart/2018/2/layout/IconVerticalSolidList"/>
    <dgm:cxn modelId="{CAD4F863-BF73-4616-BDE7-DB0B1C1C05B0}" type="presParOf" srcId="{BD94D575-34B3-44EF-97B1-D11F52157CF9}" destId="{084CFA31-96FC-4C59-98DD-A066CD66A618}" srcOrd="2" destOrd="0" presId="urn:microsoft.com/office/officeart/2018/2/layout/IconVerticalSolidList"/>
    <dgm:cxn modelId="{53378C96-0BD4-4645-992D-437DAF431D55}" type="presParOf" srcId="{BD94D575-34B3-44EF-97B1-D11F52157CF9}" destId="{F6AF86DE-00AC-4765-BBD9-4B61851A926F}" srcOrd="3" destOrd="0" presId="urn:microsoft.com/office/officeart/2018/2/layout/IconVerticalSolidList"/>
    <dgm:cxn modelId="{34E6B11C-79BD-41B7-B761-F29BEE9651B6}" type="presParOf" srcId="{8B580C89-6BD7-4529-8B37-24C64E766D30}" destId="{6498D514-ED62-4100-ADA4-722591EB929F}" srcOrd="1" destOrd="0" presId="urn:microsoft.com/office/officeart/2018/2/layout/IconVerticalSolidList"/>
    <dgm:cxn modelId="{0CF0D431-D5DB-4406-B9F5-D94D51994196}" type="presParOf" srcId="{8B580C89-6BD7-4529-8B37-24C64E766D30}" destId="{A344396F-D3E5-4219-87EF-F09693D521E4}" srcOrd="2" destOrd="0" presId="urn:microsoft.com/office/officeart/2018/2/layout/IconVerticalSolidList"/>
    <dgm:cxn modelId="{8533DAEE-D8BE-42C1-90D2-29171CAA77A6}" type="presParOf" srcId="{A344396F-D3E5-4219-87EF-F09693D521E4}" destId="{6B8E05CC-2C4B-4313-9AD0-EC6669CC8502}" srcOrd="0" destOrd="0" presId="urn:microsoft.com/office/officeart/2018/2/layout/IconVerticalSolidList"/>
    <dgm:cxn modelId="{C0C00347-48AA-4745-B0FC-1FFF5EBD2AE1}" type="presParOf" srcId="{A344396F-D3E5-4219-87EF-F09693D521E4}" destId="{7C4BC62B-1709-4E36-A9D6-566CBC9F67D5}" srcOrd="1" destOrd="0" presId="urn:microsoft.com/office/officeart/2018/2/layout/IconVerticalSolidList"/>
    <dgm:cxn modelId="{1B24EAA1-427F-4573-A04B-350318F1B574}" type="presParOf" srcId="{A344396F-D3E5-4219-87EF-F09693D521E4}" destId="{40499CD8-3EC0-4874-AC34-782ABD0178B3}" srcOrd="2" destOrd="0" presId="urn:microsoft.com/office/officeart/2018/2/layout/IconVerticalSolidList"/>
    <dgm:cxn modelId="{C276AB52-CBE1-4792-BB58-8FE1ADB6B991}" type="presParOf" srcId="{A344396F-D3E5-4219-87EF-F09693D521E4}" destId="{71226D79-5A05-4D99-A167-219CC1068E50}" srcOrd="3" destOrd="0" presId="urn:microsoft.com/office/officeart/2018/2/layout/IconVerticalSolidList"/>
    <dgm:cxn modelId="{EF048008-5671-41D8-A54E-212165AA54A2}" type="presParOf" srcId="{8B580C89-6BD7-4529-8B37-24C64E766D30}" destId="{25D06D91-F889-411B-937C-052F53DA69BF}" srcOrd="3" destOrd="0" presId="urn:microsoft.com/office/officeart/2018/2/layout/IconVerticalSolidList"/>
    <dgm:cxn modelId="{64166563-3DA9-4DEB-843E-7D315DF6040E}" type="presParOf" srcId="{8B580C89-6BD7-4529-8B37-24C64E766D30}" destId="{9FA182E3-5FC9-4A56-8F84-D971D5915906}" srcOrd="4" destOrd="0" presId="urn:microsoft.com/office/officeart/2018/2/layout/IconVerticalSolidList"/>
    <dgm:cxn modelId="{22D5B9F3-58B3-44F2-A176-15FB9B786923}" type="presParOf" srcId="{9FA182E3-5FC9-4A56-8F84-D971D5915906}" destId="{67F78A24-4C9E-4E9E-9BD7-D6411F416A72}" srcOrd="0" destOrd="0" presId="urn:microsoft.com/office/officeart/2018/2/layout/IconVerticalSolidList"/>
    <dgm:cxn modelId="{EE236D71-BA8D-4D41-A5DC-316AC774182B}" type="presParOf" srcId="{9FA182E3-5FC9-4A56-8F84-D971D5915906}" destId="{3A802EE7-1288-4F64-804A-3B3016BCC8C4}" srcOrd="1" destOrd="0" presId="urn:microsoft.com/office/officeart/2018/2/layout/IconVerticalSolidList"/>
    <dgm:cxn modelId="{B6CCCF40-BCB5-4597-9E0A-98196257EFFA}" type="presParOf" srcId="{9FA182E3-5FC9-4A56-8F84-D971D5915906}" destId="{B184454E-34F0-4399-B98F-34CBFF7A9A07}" srcOrd="2" destOrd="0" presId="urn:microsoft.com/office/officeart/2018/2/layout/IconVerticalSolidList"/>
    <dgm:cxn modelId="{63D8534E-1830-40B5-B534-480380A36AD4}" type="presParOf" srcId="{9FA182E3-5FC9-4A56-8F84-D971D5915906}" destId="{47A0CEC7-C315-4FB0-84C4-FBC34A3B9BF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356C5E-9F98-4FCA-940B-32927B3547F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CA"/>
        </a:p>
      </dgm:t>
    </dgm:pt>
    <dgm:pt modelId="{540A8056-953C-4636-8626-7A03FAA18166}">
      <dgm:prSet/>
      <dgm:spPr>
        <a:solidFill>
          <a:srgbClr val="3EBEB2"/>
        </a:solidFill>
        <a:ln>
          <a:noFill/>
        </a:ln>
      </dgm:spPr>
      <dgm:t>
        <a:bodyPr/>
        <a:lstStyle/>
        <a:p>
          <a:r>
            <a:rPr lang="en-US" b="1" i="0"/>
            <a:t>Algorithms</a:t>
          </a:r>
          <a:endParaRPr lang="en-CA"/>
        </a:p>
      </dgm:t>
    </dgm:pt>
    <dgm:pt modelId="{7D726574-C833-4053-BC5F-D6FEC10ADBFF}" type="parTrans" cxnId="{697A4C1D-2A25-4887-872E-AF67CE76794A}">
      <dgm:prSet/>
      <dgm:spPr/>
      <dgm:t>
        <a:bodyPr/>
        <a:lstStyle/>
        <a:p>
          <a:endParaRPr lang="en-CA"/>
        </a:p>
      </dgm:t>
    </dgm:pt>
    <dgm:pt modelId="{CA480AE3-810D-4579-A7C0-BE70B7A9A1B8}" type="sibTrans" cxnId="{697A4C1D-2A25-4887-872E-AF67CE76794A}">
      <dgm:prSet/>
      <dgm:spPr/>
      <dgm:t>
        <a:bodyPr/>
        <a:lstStyle/>
        <a:p>
          <a:endParaRPr lang="en-CA"/>
        </a:p>
      </dgm:t>
    </dgm:pt>
    <dgm:pt modelId="{C3A4121E-A417-4EDE-9B23-28CC8BA1B302}">
      <dgm:prSet/>
      <dgm:spPr>
        <a:solidFill>
          <a:srgbClr val="EE8E39"/>
        </a:solidFill>
        <a:ln>
          <a:noFill/>
        </a:ln>
      </dgm:spPr>
      <dgm:t>
        <a:bodyPr/>
        <a:lstStyle/>
        <a:p>
          <a:r>
            <a:rPr lang="en-US" b="1" i="0"/>
            <a:t>Artificial Intelligence</a:t>
          </a:r>
          <a:endParaRPr lang="en-CA"/>
        </a:p>
      </dgm:t>
    </dgm:pt>
    <dgm:pt modelId="{B6BB2A1D-7AF3-4B48-A62B-240DDA2005D2}" type="parTrans" cxnId="{683866C1-BC1C-41ED-BF66-AF902ACD2EE9}">
      <dgm:prSet/>
      <dgm:spPr/>
      <dgm:t>
        <a:bodyPr/>
        <a:lstStyle/>
        <a:p>
          <a:endParaRPr lang="en-CA"/>
        </a:p>
      </dgm:t>
    </dgm:pt>
    <dgm:pt modelId="{39AE1C8C-04D6-4EC2-A8E1-2121B760F064}" type="sibTrans" cxnId="{683866C1-BC1C-41ED-BF66-AF902ACD2EE9}">
      <dgm:prSet/>
      <dgm:spPr/>
      <dgm:t>
        <a:bodyPr/>
        <a:lstStyle/>
        <a:p>
          <a:endParaRPr lang="en-CA"/>
        </a:p>
      </dgm:t>
    </dgm:pt>
    <dgm:pt modelId="{86624D64-B91A-4ED3-874B-08ADE100FBE9}">
      <dgm:prSet/>
      <dgm:spPr>
        <a:ln>
          <a:noFill/>
        </a:ln>
        <a:effectLst>
          <a:outerShdw blurRad="50800" dist="38100" algn="l" rotWithShape="0">
            <a:prstClr val="black">
              <a:alpha val="40000"/>
            </a:prstClr>
          </a:outerShdw>
        </a:effectLst>
      </dgm:spPr>
      <dgm:t>
        <a:bodyPr/>
        <a:lstStyle/>
        <a:p>
          <a:pPr>
            <a:buFont typeface="Courier New" panose="02070309020205020404" pitchFamily="49" charset="0"/>
            <a:buChar char="o"/>
          </a:pPr>
          <a:r>
            <a:rPr lang="en-US" b="0" i="0"/>
            <a:t>Computers which can solve tasks at human levels of competence</a:t>
          </a:r>
          <a:endParaRPr lang="en-CA"/>
        </a:p>
      </dgm:t>
    </dgm:pt>
    <dgm:pt modelId="{657B172B-DE66-4366-B390-CEC66E381D42}" type="parTrans" cxnId="{34A7B741-5503-49FC-8F08-FA780CF1C58C}">
      <dgm:prSet/>
      <dgm:spPr/>
      <dgm:t>
        <a:bodyPr/>
        <a:lstStyle/>
        <a:p>
          <a:endParaRPr lang="en-CA"/>
        </a:p>
      </dgm:t>
    </dgm:pt>
    <dgm:pt modelId="{144A162C-33C4-4760-8C32-4E599134BBB4}" type="sibTrans" cxnId="{34A7B741-5503-49FC-8F08-FA780CF1C58C}">
      <dgm:prSet/>
      <dgm:spPr/>
      <dgm:t>
        <a:bodyPr/>
        <a:lstStyle/>
        <a:p>
          <a:endParaRPr lang="en-CA"/>
        </a:p>
      </dgm:t>
    </dgm:pt>
    <dgm:pt modelId="{455D9455-E0C2-4F25-A33B-9F7B2D4B70B9}">
      <dgm:prSet/>
      <dgm:spPr>
        <a:solidFill>
          <a:srgbClr val="D6556A"/>
        </a:solidFill>
        <a:ln>
          <a:noFill/>
        </a:ln>
      </dgm:spPr>
      <dgm:t>
        <a:bodyPr/>
        <a:lstStyle/>
        <a:p>
          <a:r>
            <a:rPr lang="en-US" b="1" i="0"/>
            <a:t>Machine Learning</a:t>
          </a:r>
          <a:endParaRPr lang="en-CA"/>
        </a:p>
      </dgm:t>
    </dgm:pt>
    <dgm:pt modelId="{A30338FD-CDF3-4BBC-9542-334CCE3FE9A4}" type="parTrans" cxnId="{BE81BAF5-721C-4D06-A5BF-A0F6A358FE35}">
      <dgm:prSet/>
      <dgm:spPr/>
      <dgm:t>
        <a:bodyPr/>
        <a:lstStyle/>
        <a:p>
          <a:endParaRPr lang="en-CA"/>
        </a:p>
      </dgm:t>
    </dgm:pt>
    <dgm:pt modelId="{4CA5640D-0300-42CB-9D80-C90B212D39E5}" type="sibTrans" cxnId="{BE81BAF5-721C-4D06-A5BF-A0F6A358FE35}">
      <dgm:prSet/>
      <dgm:spPr/>
      <dgm:t>
        <a:bodyPr/>
        <a:lstStyle/>
        <a:p>
          <a:endParaRPr lang="en-CA"/>
        </a:p>
      </dgm:t>
    </dgm:pt>
    <dgm:pt modelId="{C7535682-D2E6-43C6-8EC3-22F9D785D460}">
      <dgm:prSet/>
      <dgm:spPr>
        <a:ln>
          <a:noFill/>
        </a:ln>
        <a:effectLst>
          <a:outerShdw blurRad="50800" dist="38100" algn="l" rotWithShape="0">
            <a:prstClr val="black">
              <a:alpha val="40000"/>
            </a:prstClr>
          </a:outerShdw>
        </a:effectLst>
      </dgm:spPr>
      <dgm:t>
        <a:bodyPr/>
        <a:lstStyle/>
        <a:p>
          <a:pPr>
            <a:buFont typeface="Courier New" panose="02070309020205020404" pitchFamily="49" charset="0"/>
            <a:buChar char="o"/>
          </a:pPr>
          <a:r>
            <a:rPr lang="en-US" b="0" i="0"/>
            <a:t>A type of AI which can learn and improve from data/experience</a:t>
          </a:r>
          <a:endParaRPr lang="en-CA"/>
        </a:p>
      </dgm:t>
    </dgm:pt>
    <dgm:pt modelId="{59376CC9-C239-4004-94DF-B1FD403AC3BE}" type="parTrans" cxnId="{4B24EEB3-2AD0-4CB9-AB8D-9C7BB37110D7}">
      <dgm:prSet/>
      <dgm:spPr/>
      <dgm:t>
        <a:bodyPr/>
        <a:lstStyle/>
        <a:p>
          <a:endParaRPr lang="en-CA"/>
        </a:p>
      </dgm:t>
    </dgm:pt>
    <dgm:pt modelId="{C15A1016-56B5-4081-831B-4EBC815ED931}" type="sibTrans" cxnId="{4B24EEB3-2AD0-4CB9-AB8D-9C7BB37110D7}">
      <dgm:prSet/>
      <dgm:spPr/>
      <dgm:t>
        <a:bodyPr/>
        <a:lstStyle/>
        <a:p>
          <a:endParaRPr lang="en-CA"/>
        </a:p>
      </dgm:t>
    </dgm:pt>
    <dgm:pt modelId="{1A9A555D-D8B5-4E16-9667-30157734A5BB}">
      <dgm:prSet/>
      <dgm:spPr>
        <a:ln>
          <a:noFill/>
        </a:ln>
        <a:effectLst>
          <a:outerShdw blurRad="50800" dist="38100" dir="2700000" algn="tl" rotWithShape="0">
            <a:prstClr val="black">
              <a:alpha val="40000"/>
            </a:prstClr>
          </a:outerShdw>
        </a:effectLst>
      </dgm:spPr>
      <dgm:t>
        <a:bodyPr/>
        <a:lstStyle/>
        <a:p>
          <a:pPr>
            <a:buFont typeface="Courier New" panose="02070309020205020404" pitchFamily="49" charset="0"/>
            <a:buChar char="o"/>
          </a:pPr>
          <a:r>
            <a:rPr lang="en-US" b="0" i="0">
              <a:solidFill>
                <a:schemeClr val="tx1"/>
              </a:solidFill>
              <a:effectLst/>
              <a:latin typeface="Söhne"/>
            </a:rPr>
            <a:t>A set of instructions that perform a specific task</a:t>
          </a:r>
          <a:endParaRPr lang="en-CA">
            <a:solidFill>
              <a:schemeClr val="tx1"/>
            </a:solidFill>
          </a:endParaRPr>
        </a:p>
      </dgm:t>
    </dgm:pt>
    <dgm:pt modelId="{BAFCCD77-CB86-4DCA-BE23-664FE00E9667}" type="parTrans" cxnId="{F061A1EC-BF3A-484B-84B9-E910A6B1153D}">
      <dgm:prSet/>
      <dgm:spPr/>
      <dgm:t>
        <a:bodyPr/>
        <a:lstStyle/>
        <a:p>
          <a:endParaRPr lang="en-CA"/>
        </a:p>
      </dgm:t>
    </dgm:pt>
    <dgm:pt modelId="{F4A88359-DB06-4DD0-9F45-18060EF9522C}" type="sibTrans" cxnId="{F061A1EC-BF3A-484B-84B9-E910A6B1153D}">
      <dgm:prSet/>
      <dgm:spPr/>
      <dgm:t>
        <a:bodyPr/>
        <a:lstStyle/>
        <a:p>
          <a:endParaRPr lang="en-CA"/>
        </a:p>
      </dgm:t>
    </dgm:pt>
    <dgm:pt modelId="{6D532DCC-2D1B-4D4B-A691-3E68C1CFC528}" type="pres">
      <dgm:prSet presAssocID="{0E356C5E-9F98-4FCA-940B-32927B3547F2}" presName="linear" presStyleCnt="0">
        <dgm:presLayoutVars>
          <dgm:dir/>
          <dgm:animLvl val="lvl"/>
          <dgm:resizeHandles val="exact"/>
        </dgm:presLayoutVars>
      </dgm:prSet>
      <dgm:spPr/>
    </dgm:pt>
    <dgm:pt modelId="{F885AA9E-770D-4458-BFE0-05CC70FC39DB}" type="pres">
      <dgm:prSet presAssocID="{540A8056-953C-4636-8626-7A03FAA18166}" presName="parentLin" presStyleCnt="0"/>
      <dgm:spPr/>
    </dgm:pt>
    <dgm:pt modelId="{80E36577-1DBB-4BD2-A5DE-E8A6EE7355BC}" type="pres">
      <dgm:prSet presAssocID="{540A8056-953C-4636-8626-7A03FAA18166}" presName="parentLeftMargin" presStyleLbl="node1" presStyleIdx="0" presStyleCnt="3"/>
      <dgm:spPr/>
    </dgm:pt>
    <dgm:pt modelId="{E3D5667E-5CD9-4AED-9902-8663E1AF907A}" type="pres">
      <dgm:prSet presAssocID="{540A8056-953C-4636-8626-7A03FAA18166}" presName="parentText" presStyleLbl="node1" presStyleIdx="0" presStyleCnt="3">
        <dgm:presLayoutVars>
          <dgm:chMax val="0"/>
          <dgm:bulletEnabled val="1"/>
        </dgm:presLayoutVars>
      </dgm:prSet>
      <dgm:spPr/>
    </dgm:pt>
    <dgm:pt modelId="{6B48249A-F313-4E22-88E8-100ABB3E2034}" type="pres">
      <dgm:prSet presAssocID="{540A8056-953C-4636-8626-7A03FAA18166}" presName="negativeSpace" presStyleCnt="0"/>
      <dgm:spPr/>
    </dgm:pt>
    <dgm:pt modelId="{A6E27707-020F-461C-8F5A-AF86C92583B1}" type="pres">
      <dgm:prSet presAssocID="{540A8056-953C-4636-8626-7A03FAA18166}" presName="childText" presStyleLbl="conFgAcc1" presStyleIdx="0" presStyleCnt="3">
        <dgm:presLayoutVars>
          <dgm:bulletEnabled val="1"/>
        </dgm:presLayoutVars>
      </dgm:prSet>
      <dgm:spPr/>
    </dgm:pt>
    <dgm:pt modelId="{009B9390-9095-4641-BD93-D33ACF136FCE}" type="pres">
      <dgm:prSet presAssocID="{CA480AE3-810D-4579-A7C0-BE70B7A9A1B8}" presName="spaceBetweenRectangles" presStyleCnt="0"/>
      <dgm:spPr/>
    </dgm:pt>
    <dgm:pt modelId="{954C3804-3007-4109-9998-08290029F9F1}" type="pres">
      <dgm:prSet presAssocID="{C3A4121E-A417-4EDE-9B23-28CC8BA1B302}" presName="parentLin" presStyleCnt="0"/>
      <dgm:spPr/>
    </dgm:pt>
    <dgm:pt modelId="{8AE6A9C8-9956-4200-8D5E-E1C3446BD9A7}" type="pres">
      <dgm:prSet presAssocID="{C3A4121E-A417-4EDE-9B23-28CC8BA1B302}" presName="parentLeftMargin" presStyleLbl="node1" presStyleIdx="0" presStyleCnt="3"/>
      <dgm:spPr/>
    </dgm:pt>
    <dgm:pt modelId="{8597C5CD-55B7-46F8-97B9-AD6D0D599A13}" type="pres">
      <dgm:prSet presAssocID="{C3A4121E-A417-4EDE-9B23-28CC8BA1B302}" presName="parentText" presStyleLbl="node1" presStyleIdx="1" presStyleCnt="3">
        <dgm:presLayoutVars>
          <dgm:chMax val="0"/>
          <dgm:bulletEnabled val="1"/>
        </dgm:presLayoutVars>
      </dgm:prSet>
      <dgm:spPr/>
    </dgm:pt>
    <dgm:pt modelId="{E242DB27-2A39-4B55-B8F4-77F6FE6421C5}" type="pres">
      <dgm:prSet presAssocID="{C3A4121E-A417-4EDE-9B23-28CC8BA1B302}" presName="negativeSpace" presStyleCnt="0"/>
      <dgm:spPr/>
    </dgm:pt>
    <dgm:pt modelId="{1C1B9657-5DAE-40DC-8666-DACB1DD569C3}" type="pres">
      <dgm:prSet presAssocID="{C3A4121E-A417-4EDE-9B23-28CC8BA1B302}" presName="childText" presStyleLbl="conFgAcc1" presStyleIdx="1" presStyleCnt="3">
        <dgm:presLayoutVars>
          <dgm:bulletEnabled val="1"/>
        </dgm:presLayoutVars>
      </dgm:prSet>
      <dgm:spPr/>
    </dgm:pt>
    <dgm:pt modelId="{5F7FCE64-41C6-4170-8388-4645DA3051EC}" type="pres">
      <dgm:prSet presAssocID="{39AE1C8C-04D6-4EC2-A8E1-2121B760F064}" presName="spaceBetweenRectangles" presStyleCnt="0"/>
      <dgm:spPr/>
    </dgm:pt>
    <dgm:pt modelId="{48CBD27C-B54C-480B-8E51-C58FB23D520B}" type="pres">
      <dgm:prSet presAssocID="{455D9455-E0C2-4F25-A33B-9F7B2D4B70B9}" presName="parentLin" presStyleCnt="0"/>
      <dgm:spPr/>
    </dgm:pt>
    <dgm:pt modelId="{660DD4DA-0167-4C61-AFA5-E7D43F8DE6E3}" type="pres">
      <dgm:prSet presAssocID="{455D9455-E0C2-4F25-A33B-9F7B2D4B70B9}" presName="parentLeftMargin" presStyleLbl="node1" presStyleIdx="1" presStyleCnt="3"/>
      <dgm:spPr/>
    </dgm:pt>
    <dgm:pt modelId="{1F06F574-10D6-4B60-A1BB-364F0E31BD97}" type="pres">
      <dgm:prSet presAssocID="{455D9455-E0C2-4F25-A33B-9F7B2D4B70B9}" presName="parentText" presStyleLbl="node1" presStyleIdx="2" presStyleCnt="3">
        <dgm:presLayoutVars>
          <dgm:chMax val="0"/>
          <dgm:bulletEnabled val="1"/>
        </dgm:presLayoutVars>
      </dgm:prSet>
      <dgm:spPr/>
    </dgm:pt>
    <dgm:pt modelId="{FA1C217C-D7D8-4148-AB53-20D0D7E74B58}" type="pres">
      <dgm:prSet presAssocID="{455D9455-E0C2-4F25-A33B-9F7B2D4B70B9}" presName="negativeSpace" presStyleCnt="0"/>
      <dgm:spPr/>
    </dgm:pt>
    <dgm:pt modelId="{C1878F84-654D-4E67-A40D-2A8DBDF9A8D2}" type="pres">
      <dgm:prSet presAssocID="{455D9455-E0C2-4F25-A33B-9F7B2D4B70B9}" presName="childText" presStyleLbl="conFgAcc1" presStyleIdx="2" presStyleCnt="3">
        <dgm:presLayoutVars>
          <dgm:bulletEnabled val="1"/>
        </dgm:presLayoutVars>
      </dgm:prSet>
      <dgm:spPr/>
    </dgm:pt>
  </dgm:ptLst>
  <dgm:cxnLst>
    <dgm:cxn modelId="{3F1B3401-0A5C-4069-9886-A6E5C29DCC9E}" type="presOf" srcId="{455D9455-E0C2-4F25-A33B-9F7B2D4B70B9}" destId="{660DD4DA-0167-4C61-AFA5-E7D43F8DE6E3}" srcOrd="0" destOrd="0" presId="urn:microsoft.com/office/officeart/2005/8/layout/list1"/>
    <dgm:cxn modelId="{BC7BCC06-869F-4D06-A608-CEDBAC6D8D92}" type="presOf" srcId="{C3A4121E-A417-4EDE-9B23-28CC8BA1B302}" destId="{8597C5CD-55B7-46F8-97B9-AD6D0D599A13}" srcOrd="1" destOrd="0" presId="urn:microsoft.com/office/officeart/2005/8/layout/list1"/>
    <dgm:cxn modelId="{697A4C1D-2A25-4887-872E-AF67CE76794A}" srcId="{0E356C5E-9F98-4FCA-940B-32927B3547F2}" destId="{540A8056-953C-4636-8626-7A03FAA18166}" srcOrd="0" destOrd="0" parTransId="{7D726574-C833-4053-BC5F-D6FEC10ADBFF}" sibTransId="{CA480AE3-810D-4579-A7C0-BE70B7A9A1B8}"/>
    <dgm:cxn modelId="{AA881861-4072-452B-8419-6A418419EDFE}" type="presOf" srcId="{0E356C5E-9F98-4FCA-940B-32927B3547F2}" destId="{6D532DCC-2D1B-4D4B-A691-3E68C1CFC528}" srcOrd="0" destOrd="0" presId="urn:microsoft.com/office/officeart/2005/8/layout/list1"/>
    <dgm:cxn modelId="{34A7B741-5503-49FC-8F08-FA780CF1C58C}" srcId="{C3A4121E-A417-4EDE-9B23-28CC8BA1B302}" destId="{86624D64-B91A-4ED3-874B-08ADE100FBE9}" srcOrd="0" destOrd="0" parTransId="{657B172B-DE66-4366-B390-CEC66E381D42}" sibTransId="{144A162C-33C4-4760-8C32-4E599134BBB4}"/>
    <dgm:cxn modelId="{7D22BF67-9B22-4EB7-91C9-E7D7062CF978}" type="presOf" srcId="{540A8056-953C-4636-8626-7A03FAA18166}" destId="{80E36577-1DBB-4BD2-A5DE-E8A6EE7355BC}" srcOrd="0" destOrd="0" presId="urn:microsoft.com/office/officeart/2005/8/layout/list1"/>
    <dgm:cxn modelId="{D9A11E7E-1FFE-4DAE-985C-59093F108C28}" type="presOf" srcId="{455D9455-E0C2-4F25-A33B-9F7B2D4B70B9}" destId="{1F06F574-10D6-4B60-A1BB-364F0E31BD97}" srcOrd="1" destOrd="0" presId="urn:microsoft.com/office/officeart/2005/8/layout/list1"/>
    <dgm:cxn modelId="{92352187-55E1-4BC8-A26B-013A3F708172}" type="presOf" srcId="{C7535682-D2E6-43C6-8EC3-22F9D785D460}" destId="{C1878F84-654D-4E67-A40D-2A8DBDF9A8D2}" srcOrd="0" destOrd="0" presId="urn:microsoft.com/office/officeart/2005/8/layout/list1"/>
    <dgm:cxn modelId="{2495A599-D7DE-4591-A2B4-9E5EB572D9D2}" type="presOf" srcId="{C3A4121E-A417-4EDE-9B23-28CC8BA1B302}" destId="{8AE6A9C8-9956-4200-8D5E-E1C3446BD9A7}" srcOrd="0" destOrd="0" presId="urn:microsoft.com/office/officeart/2005/8/layout/list1"/>
    <dgm:cxn modelId="{B04F53A9-32AD-4AD7-84EC-48F06ADC48CF}" type="presOf" srcId="{540A8056-953C-4636-8626-7A03FAA18166}" destId="{E3D5667E-5CD9-4AED-9902-8663E1AF907A}" srcOrd="1" destOrd="0" presId="urn:microsoft.com/office/officeart/2005/8/layout/list1"/>
    <dgm:cxn modelId="{28C79EA9-C751-418B-B307-C7617487FC74}" type="presOf" srcId="{86624D64-B91A-4ED3-874B-08ADE100FBE9}" destId="{1C1B9657-5DAE-40DC-8666-DACB1DD569C3}" srcOrd="0" destOrd="0" presId="urn:microsoft.com/office/officeart/2005/8/layout/list1"/>
    <dgm:cxn modelId="{4B24EEB3-2AD0-4CB9-AB8D-9C7BB37110D7}" srcId="{455D9455-E0C2-4F25-A33B-9F7B2D4B70B9}" destId="{C7535682-D2E6-43C6-8EC3-22F9D785D460}" srcOrd="0" destOrd="0" parTransId="{59376CC9-C239-4004-94DF-B1FD403AC3BE}" sibTransId="{C15A1016-56B5-4081-831B-4EBC815ED931}"/>
    <dgm:cxn modelId="{683866C1-BC1C-41ED-BF66-AF902ACD2EE9}" srcId="{0E356C5E-9F98-4FCA-940B-32927B3547F2}" destId="{C3A4121E-A417-4EDE-9B23-28CC8BA1B302}" srcOrd="1" destOrd="0" parTransId="{B6BB2A1D-7AF3-4B48-A62B-240DDA2005D2}" sibTransId="{39AE1C8C-04D6-4EC2-A8E1-2121B760F064}"/>
    <dgm:cxn modelId="{F061A1EC-BF3A-484B-84B9-E910A6B1153D}" srcId="{540A8056-953C-4636-8626-7A03FAA18166}" destId="{1A9A555D-D8B5-4E16-9667-30157734A5BB}" srcOrd="0" destOrd="0" parTransId="{BAFCCD77-CB86-4DCA-BE23-664FE00E9667}" sibTransId="{F4A88359-DB06-4DD0-9F45-18060EF9522C}"/>
    <dgm:cxn modelId="{6CF1DBF2-C827-414F-B54D-7381A19532AC}" type="presOf" srcId="{1A9A555D-D8B5-4E16-9667-30157734A5BB}" destId="{A6E27707-020F-461C-8F5A-AF86C92583B1}" srcOrd="0" destOrd="0" presId="urn:microsoft.com/office/officeart/2005/8/layout/list1"/>
    <dgm:cxn modelId="{BE81BAF5-721C-4D06-A5BF-A0F6A358FE35}" srcId="{0E356C5E-9F98-4FCA-940B-32927B3547F2}" destId="{455D9455-E0C2-4F25-A33B-9F7B2D4B70B9}" srcOrd="2" destOrd="0" parTransId="{A30338FD-CDF3-4BBC-9542-334CCE3FE9A4}" sibTransId="{4CA5640D-0300-42CB-9D80-C90B212D39E5}"/>
    <dgm:cxn modelId="{3D243B97-E274-4847-B283-355D598FD334}" type="presParOf" srcId="{6D532DCC-2D1B-4D4B-A691-3E68C1CFC528}" destId="{F885AA9E-770D-4458-BFE0-05CC70FC39DB}" srcOrd="0" destOrd="0" presId="urn:microsoft.com/office/officeart/2005/8/layout/list1"/>
    <dgm:cxn modelId="{553B4DC7-D44C-4A8F-AC56-63FDD404F3D8}" type="presParOf" srcId="{F885AA9E-770D-4458-BFE0-05CC70FC39DB}" destId="{80E36577-1DBB-4BD2-A5DE-E8A6EE7355BC}" srcOrd="0" destOrd="0" presId="urn:microsoft.com/office/officeart/2005/8/layout/list1"/>
    <dgm:cxn modelId="{8472044A-7DD4-4530-AF6A-B88560140A59}" type="presParOf" srcId="{F885AA9E-770D-4458-BFE0-05CC70FC39DB}" destId="{E3D5667E-5CD9-4AED-9902-8663E1AF907A}" srcOrd="1" destOrd="0" presId="urn:microsoft.com/office/officeart/2005/8/layout/list1"/>
    <dgm:cxn modelId="{95917902-2C16-4E03-A9AB-97C1A86CD0E4}" type="presParOf" srcId="{6D532DCC-2D1B-4D4B-A691-3E68C1CFC528}" destId="{6B48249A-F313-4E22-88E8-100ABB3E2034}" srcOrd="1" destOrd="0" presId="urn:microsoft.com/office/officeart/2005/8/layout/list1"/>
    <dgm:cxn modelId="{EDBD1B92-02F7-45CF-9D39-591EFBF0D25F}" type="presParOf" srcId="{6D532DCC-2D1B-4D4B-A691-3E68C1CFC528}" destId="{A6E27707-020F-461C-8F5A-AF86C92583B1}" srcOrd="2" destOrd="0" presId="urn:microsoft.com/office/officeart/2005/8/layout/list1"/>
    <dgm:cxn modelId="{047A822B-CC31-4743-8BA6-9FB94A5681D2}" type="presParOf" srcId="{6D532DCC-2D1B-4D4B-A691-3E68C1CFC528}" destId="{009B9390-9095-4641-BD93-D33ACF136FCE}" srcOrd="3" destOrd="0" presId="urn:microsoft.com/office/officeart/2005/8/layout/list1"/>
    <dgm:cxn modelId="{B3A8C2AF-D690-4B10-B600-4B3645D17A94}" type="presParOf" srcId="{6D532DCC-2D1B-4D4B-A691-3E68C1CFC528}" destId="{954C3804-3007-4109-9998-08290029F9F1}" srcOrd="4" destOrd="0" presId="urn:microsoft.com/office/officeart/2005/8/layout/list1"/>
    <dgm:cxn modelId="{8692E949-2B60-4B29-9817-1D6D9300D970}" type="presParOf" srcId="{954C3804-3007-4109-9998-08290029F9F1}" destId="{8AE6A9C8-9956-4200-8D5E-E1C3446BD9A7}" srcOrd="0" destOrd="0" presId="urn:microsoft.com/office/officeart/2005/8/layout/list1"/>
    <dgm:cxn modelId="{D7CB63AF-ECB1-4EDD-B99F-3F2AA1B13C35}" type="presParOf" srcId="{954C3804-3007-4109-9998-08290029F9F1}" destId="{8597C5CD-55B7-46F8-97B9-AD6D0D599A13}" srcOrd="1" destOrd="0" presId="urn:microsoft.com/office/officeart/2005/8/layout/list1"/>
    <dgm:cxn modelId="{EA2CDFE0-9AAD-436F-A1DB-FC257F954426}" type="presParOf" srcId="{6D532DCC-2D1B-4D4B-A691-3E68C1CFC528}" destId="{E242DB27-2A39-4B55-B8F4-77F6FE6421C5}" srcOrd="5" destOrd="0" presId="urn:microsoft.com/office/officeart/2005/8/layout/list1"/>
    <dgm:cxn modelId="{E1A73BDA-1DC7-4CD0-B90F-A4FABBA7EDDF}" type="presParOf" srcId="{6D532DCC-2D1B-4D4B-A691-3E68C1CFC528}" destId="{1C1B9657-5DAE-40DC-8666-DACB1DD569C3}" srcOrd="6" destOrd="0" presId="urn:microsoft.com/office/officeart/2005/8/layout/list1"/>
    <dgm:cxn modelId="{CE0DEC6E-D4CE-48DC-A56D-BD5476B2A6C4}" type="presParOf" srcId="{6D532DCC-2D1B-4D4B-A691-3E68C1CFC528}" destId="{5F7FCE64-41C6-4170-8388-4645DA3051EC}" srcOrd="7" destOrd="0" presId="urn:microsoft.com/office/officeart/2005/8/layout/list1"/>
    <dgm:cxn modelId="{96F14237-6030-4E2C-9F60-70B3ED802751}" type="presParOf" srcId="{6D532DCC-2D1B-4D4B-A691-3E68C1CFC528}" destId="{48CBD27C-B54C-480B-8E51-C58FB23D520B}" srcOrd="8" destOrd="0" presId="urn:microsoft.com/office/officeart/2005/8/layout/list1"/>
    <dgm:cxn modelId="{F44EC28A-1A56-417C-8421-1C5932A1CCD9}" type="presParOf" srcId="{48CBD27C-B54C-480B-8E51-C58FB23D520B}" destId="{660DD4DA-0167-4C61-AFA5-E7D43F8DE6E3}" srcOrd="0" destOrd="0" presId="urn:microsoft.com/office/officeart/2005/8/layout/list1"/>
    <dgm:cxn modelId="{C33906D0-5253-406D-BEF0-58836D7C8AF6}" type="presParOf" srcId="{48CBD27C-B54C-480B-8E51-C58FB23D520B}" destId="{1F06F574-10D6-4B60-A1BB-364F0E31BD97}" srcOrd="1" destOrd="0" presId="urn:microsoft.com/office/officeart/2005/8/layout/list1"/>
    <dgm:cxn modelId="{94905A58-B8E9-4C18-A2C6-A4C8A679C011}" type="presParOf" srcId="{6D532DCC-2D1B-4D4B-A691-3E68C1CFC528}" destId="{FA1C217C-D7D8-4148-AB53-20D0D7E74B58}" srcOrd="9" destOrd="0" presId="urn:microsoft.com/office/officeart/2005/8/layout/list1"/>
    <dgm:cxn modelId="{1E319B29-3A2D-4D26-A46A-C68AB70FB1C9}" type="presParOf" srcId="{6D532DCC-2D1B-4D4B-A691-3E68C1CFC528}" destId="{C1878F84-654D-4E67-A40D-2A8DBDF9A8D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AA7F6-204A-408E-B1F9-3A374DDDAD57}">
      <dsp:nvSpPr>
        <dsp:cNvPr id="0" name=""/>
        <dsp:cNvSpPr/>
      </dsp:nvSpPr>
      <dsp:spPr>
        <a:xfrm>
          <a:off x="0" y="7174"/>
          <a:ext cx="5697047" cy="12890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F160A-A589-4D56-96D5-E3F0E1E4B857}">
      <dsp:nvSpPr>
        <dsp:cNvPr id="0" name=""/>
        <dsp:cNvSpPr/>
      </dsp:nvSpPr>
      <dsp:spPr>
        <a:xfrm>
          <a:off x="389932" y="297206"/>
          <a:ext cx="708968" cy="7089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AF86DE-00AC-4765-BBD9-4B61851A926F}">
      <dsp:nvSpPr>
        <dsp:cNvPr id="0" name=""/>
        <dsp:cNvSpPr/>
      </dsp:nvSpPr>
      <dsp:spPr>
        <a:xfrm>
          <a:off x="1488832" y="7174"/>
          <a:ext cx="4205302" cy="128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3" tIns="136423" rIns="136423" bIns="136423" numCol="1" spcCol="1270" anchor="ctr" anchorCtr="0">
          <a:noAutofit/>
        </a:bodyPr>
        <a:lstStyle/>
        <a:p>
          <a:pPr marL="0" lvl="0" indent="0" algn="l" defTabSz="1111250">
            <a:lnSpc>
              <a:spcPct val="100000"/>
            </a:lnSpc>
            <a:spcBef>
              <a:spcPct val="0"/>
            </a:spcBef>
            <a:spcAft>
              <a:spcPct val="35000"/>
            </a:spcAft>
            <a:buNone/>
          </a:pPr>
          <a:r>
            <a:rPr lang="en-US" sz="2500" kern="1200"/>
            <a:t>S curve of technology</a:t>
          </a:r>
        </a:p>
      </dsp:txBody>
      <dsp:txXfrm>
        <a:off x="1488832" y="7174"/>
        <a:ext cx="4205302" cy="1289032"/>
      </dsp:txXfrm>
    </dsp:sp>
    <dsp:sp modelId="{6B8E05CC-2C4B-4313-9AD0-EC6669CC8502}">
      <dsp:nvSpPr>
        <dsp:cNvPr id="0" name=""/>
        <dsp:cNvSpPr/>
      </dsp:nvSpPr>
      <dsp:spPr>
        <a:xfrm>
          <a:off x="0" y="1618465"/>
          <a:ext cx="5697047" cy="12890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4BC62B-1709-4E36-A9D6-566CBC9F67D5}">
      <dsp:nvSpPr>
        <dsp:cNvPr id="0" name=""/>
        <dsp:cNvSpPr/>
      </dsp:nvSpPr>
      <dsp:spPr>
        <a:xfrm>
          <a:off x="389932" y="1908497"/>
          <a:ext cx="708968" cy="7089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226D79-5A05-4D99-A167-219CC1068E50}">
      <dsp:nvSpPr>
        <dsp:cNvPr id="0" name=""/>
        <dsp:cNvSpPr/>
      </dsp:nvSpPr>
      <dsp:spPr>
        <a:xfrm>
          <a:off x="1488832" y="1618465"/>
          <a:ext cx="4205302" cy="128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3" tIns="136423" rIns="136423" bIns="136423" numCol="1" spcCol="1270" anchor="ctr" anchorCtr="0">
          <a:noAutofit/>
        </a:bodyPr>
        <a:lstStyle/>
        <a:p>
          <a:pPr marL="0" lvl="0" indent="0" algn="l" defTabSz="1111250">
            <a:lnSpc>
              <a:spcPct val="100000"/>
            </a:lnSpc>
            <a:spcBef>
              <a:spcPct val="0"/>
            </a:spcBef>
            <a:spcAft>
              <a:spcPct val="35000"/>
            </a:spcAft>
            <a:buNone/>
          </a:pPr>
          <a:r>
            <a:rPr lang="en-US" sz="2500" kern="1200"/>
            <a:t>Hardware &amp; Software improvements</a:t>
          </a:r>
        </a:p>
      </dsp:txBody>
      <dsp:txXfrm>
        <a:off x="1488832" y="1618465"/>
        <a:ext cx="4205302" cy="1289032"/>
      </dsp:txXfrm>
    </dsp:sp>
    <dsp:sp modelId="{67F78A24-4C9E-4E9E-9BD7-D6411F416A72}">
      <dsp:nvSpPr>
        <dsp:cNvPr id="0" name=""/>
        <dsp:cNvSpPr/>
      </dsp:nvSpPr>
      <dsp:spPr>
        <a:xfrm>
          <a:off x="0" y="3229756"/>
          <a:ext cx="5697047" cy="128903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02EE7-1288-4F64-804A-3B3016BCC8C4}">
      <dsp:nvSpPr>
        <dsp:cNvPr id="0" name=""/>
        <dsp:cNvSpPr/>
      </dsp:nvSpPr>
      <dsp:spPr>
        <a:xfrm>
          <a:off x="389932" y="3519788"/>
          <a:ext cx="708968" cy="7089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A0CEC7-C315-4FB0-84C4-FBC34A3B9BF0}">
      <dsp:nvSpPr>
        <dsp:cNvPr id="0" name=""/>
        <dsp:cNvSpPr/>
      </dsp:nvSpPr>
      <dsp:spPr>
        <a:xfrm>
          <a:off x="1487749" y="3230310"/>
          <a:ext cx="4209297" cy="12890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423" tIns="136423" rIns="136423" bIns="136423" numCol="1" spcCol="1270" anchor="ctr" anchorCtr="0">
          <a:noAutofit/>
        </a:bodyPr>
        <a:lstStyle/>
        <a:p>
          <a:pPr marL="0" lvl="0" indent="0" algn="l" defTabSz="1111250">
            <a:lnSpc>
              <a:spcPct val="100000"/>
            </a:lnSpc>
            <a:spcBef>
              <a:spcPct val="0"/>
            </a:spcBef>
            <a:spcAft>
              <a:spcPct val="35000"/>
            </a:spcAft>
            <a:buNone/>
          </a:pPr>
          <a:r>
            <a:rPr lang="en-US" sz="2500" kern="1200"/>
            <a:t>Tool Usage of GPTs</a:t>
          </a:r>
        </a:p>
      </dsp:txBody>
      <dsp:txXfrm>
        <a:off x="1487749" y="3230310"/>
        <a:ext cx="4209297" cy="1289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27707-020F-461C-8F5A-AF86C92583B1}">
      <dsp:nvSpPr>
        <dsp:cNvPr id="0" name=""/>
        <dsp:cNvSpPr/>
      </dsp:nvSpPr>
      <dsp:spPr>
        <a:xfrm>
          <a:off x="0" y="433063"/>
          <a:ext cx="5482305" cy="1247400"/>
        </a:xfrm>
        <a:prstGeom prst="rect">
          <a:avLst/>
        </a:prstGeom>
        <a:solidFill>
          <a:schemeClr val="lt1">
            <a:alpha val="90000"/>
            <a:hueOff val="0"/>
            <a:satOff val="0"/>
            <a:lumOff val="0"/>
            <a:alphaOff val="0"/>
          </a:schemeClr>
        </a:soli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25488" tIns="458216" rIns="425488" bIns="156464" numCol="1" spcCol="1270" anchor="t" anchorCtr="0">
          <a:noAutofit/>
        </a:bodyPr>
        <a:lstStyle/>
        <a:p>
          <a:pPr marL="228600" lvl="1" indent="-228600" algn="l" defTabSz="977900">
            <a:lnSpc>
              <a:spcPct val="90000"/>
            </a:lnSpc>
            <a:spcBef>
              <a:spcPct val="0"/>
            </a:spcBef>
            <a:spcAft>
              <a:spcPct val="15000"/>
            </a:spcAft>
            <a:buFont typeface="Courier New" panose="02070309020205020404" pitchFamily="49" charset="0"/>
            <a:buChar char="o"/>
          </a:pPr>
          <a:r>
            <a:rPr lang="en-US" sz="2200" b="0" i="0" kern="1200">
              <a:solidFill>
                <a:schemeClr val="tx1"/>
              </a:solidFill>
              <a:effectLst/>
              <a:latin typeface="Söhne"/>
            </a:rPr>
            <a:t>A set of instructions that perform a specific task</a:t>
          </a:r>
          <a:endParaRPr lang="en-CA" sz="2200" kern="1200">
            <a:solidFill>
              <a:schemeClr val="tx1"/>
            </a:solidFill>
          </a:endParaRPr>
        </a:p>
      </dsp:txBody>
      <dsp:txXfrm>
        <a:off x="0" y="433063"/>
        <a:ext cx="5482305" cy="1247400"/>
      </dsp:txXfrm>
    </dsp:sp>
    <dsp:sp modelId="{E3D5667E-5CD9-4AED-9902-8663E1AF907A}">
      <dsp:nvSpPr>
        <dsp:cNvPr id="0" name=""/>
        <dsp:cNvSpPr/>
      </dsp:nvSpPr>
      <dsp:spPr>
        <a:xfrm>
          <a:off x="274115" y="108342"/>
          <a:ext cx="3837613" cy="649440"/>
        </a:xfrm>
        <a:prstGeom prst="roundRect">
          <a:avLst/>
        </a:prstGeom>
        <a:solidFill>
          <a:srgbClr val="3EBEB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053" tIns="0" rIns="145053" bIns="0" numCol="1" spcCol="1270" anchor="ctr" anchorCtr="0">
          <a:noAutofit/>
        </a:bodyPr>
        <a:lstStyle/>
        <a:p>
          <a:pPr marL="0" lvl="0" indent="0" algn="l" defTabSz="977900">
            <a:lnSpc>
              <a:spcPct val="90000"/>
            </a:lnSpc>
            <a:spcBef>
              <a:spcPct val="0"/>
            </a:spcBef>
            <a:spcAft>
              <a:spcPct val="35000"/>
            </a:spcAft>
            <a:buNone/>
          </a:pPr>
          <a:r>
            <a:rPr lang="en-US" sz="2200" b="1" i="0" kern="1200"/>
            <a:t>Algorithms</a:t>
          </a:r>
          <a:endParaRPr lang="en-CA" sz="2200" kern="1200"/>
        </a:p>
      </dsp:txBody>
      <dsp:txXfrm>
        <a:off x="305818" y="140045"/>
        <a:ext cx="3774207" cy="586034"/>
      </dsp:txXfrm>
    </dsp:sp>
    <dsp:sp modelId="{1C1B9657-5DAE-40DC-8666-DACB1DD569C3}">
      <dsp:nvSpPr>
        <dsp:cNvPr id="0" name=""/>
        <dsp:cNvSpPr/>
      </dsp:nvSpPr>
      <dsp:spPr>
        <a:xfrm>
          <a:off x="0" y="2123983"/>
          <a:ext cx="5482305" cy="1247400"/>
        </a:xfrm>
        <a:prstGeom prst="rect">
          <a:avLst/>
        </a:prstGeom>
        <a:solidFill>
          <a:schemeClr val="lt1">
            <a:alpha val="90000"/>
            <a:hueOff val="0"/>
            <a:satOff val="0"/>
            <a:lumOff val="0"/>
            <a:alphaOff val="0"/>
          </a:schemeClr>
        </a:solidFill>
        <a:ln w="12700" cap="flat" cmpd="sng" algn="ctr">
          <a:noFill/>
          <a:prstDash val="solid"/>
          <a:miter lim="800000"/>
        </a:ln>
        <a:effectLst>
          <a:outerShdw blurRad="50800" dist="38100" algn="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25488" tIns="458216" rIns="425488" bIns="156464" numCol="1" spcCol="1270" anchor="t" anchorCtr="0">
          <a:noAutofit/>
        </a:bodyPr>
        <a:lstStyle/>
        <a:p>
          <a:pPr marL="228600" lvl="1" indent="-228600" algn="l" defTabSz="977900">
            <a:lnSpc>
              <a:spcPct val="90000"/>
            </a:lnSpc>
            <a:spcBef>
              <a:spcPct val="0"/>
            </a:spcBef>
            <a:spcAft>
              <a:spcPct val="15000"/>
            </a:spcAft>
            <a:buFont typeface="Courier New" panose="02070309020205020404" pitchFamily="49" charset="0"/>
            <a:buChar char="o"/>
          </a:pPr>
          <a:r>
            <a:rPr lang="en-US" sz="2200" b="0" i="0" kern="1200"/>
            <a:t>Computers which can solve tasks at human levels of competence</a:t>
          </a:r>
          <a:endParaRPr lang="en-CA" sz="2200" kern="1200"/>
        </a:p>
      </dsp:txBody>
      <dsp:txXfrm>
        <a:off x="0" y="2123983"/>
        <a:ext cx="5482305" cy="1247400"/>
      </dsp:txXfrm>
    </dsp:sp>
    <dsp:sp modelId="{8597C5CD-55B7-46F8-97B9-AD6D0D599A13}">
      <dsp:nvSpPr>
        <dsp:cNvPr id="0" name=""/>
        <dsp:cNvSpPr/>
      </dsp:nvSpPr>
      <dsp:spPr>
        <a:xfrm>
          <a:off x="274115" y="1799263"/>
          <a:ext cx="3837613" cy="649440"/>
        </a:xfrm>
        <a:prstGeom prst="roundRect">
          <a:avLst/>
        </a:prstGeom>
        <a:solidFill>
          <a:srgbClr val="EE8E3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053" tIns="0" rIns="145053" bIns="0" numCol="1" spcCol="1270" anchor="ctr" anchorCtr="0">
          <a:noAutofit/>
        </a:bodyPr>
        <a:lstStyle/>
        <a:p>
          <a:pPr marL="0" lvl="0" indent="0" algn="l" defTabSz="977900">
            <a:lnSpc>
              <a:spcPct val="90000"/>
            </a:lnSpc>
            <a:spcBef>
              <a:spcPct val="0"/>
            </a:spcBef>
            <a:spcAft>
              <a:spcPct val="35000"/>
            </a:spcAft>
            <a:buNone/>
          </a:pPr>
          <a:r>
            <a:rPr lang="en-US" sz="2200" b="1" i="0" kern="1200"/>
            <a:t>Artificial Intelligence</a:t>
          </a:r>
          <a:endParaRPr lang="en-CA" sz="2200" kern="1200"/>
        </a:p>
      </dsp:txBody>
      <dsp:txXfrm>
        <a:off x="305818" y="1830966"/>
        <a:ext cx="3774207" cy="586034"/>
      </dsp:txXfrm>
    </dsp:sp>
    <dsp:sp modelId="{C1878F84-654D-4E67-A40D-2A8DBDF9A8D2}">
      <dsp:nvSpPr>
        <dsp:cNvPr id="0" name=""/>
        <dsp:cNvSpPr/>
      </dsp:nvSpPr>
      <dsp:spPr>
        <a:xfrm>
          <a:off x="0" y="3814903"/>
          <a:ext cx="5482305" cy="1247400"/>
        </a:xfrm>
        <a:prstGeom prst="rect">
          <a:avLst/>
        </a:prstGeom>
        <a:solidFill>
          <a:schemeClr val="lt1">
            <a:alpha val="90000"/>
            <a:hueOff val="0"/>
            <a:satOff val="0"/>
            <a:lumOff val="0"/>
            <a:alphaOff val="0"/>
          </a:schemeClr>
        </a:solidFill>
        <a:ln w="12700" cap="flat" cmpd="sng" algn="ctr">
          <a:noFill/>
          <a:prstDash val="solid"/>
          <a:miter lim="800000"/>
        </a:ln>
        <a:effectLst>
          <a:outerShdw blurRad="50800" dist="38100" algn="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25488" tIns="458216" rIns="425488" bIns="156464" numCol="1" spcCol="1270" anchor="t" anchorCtr="0">
          <a:noAutofit/>
        </a:bodyPr>
        <a:lstStyle/>
        <a:p>
          <a:pPr marL="228600" lvl="1" indent="-228600" algn="l" defTabSz="977900">
            <a:lnSpc>
              <a:spcPct val="90000"/>
            </a:lnSpc>
            <a:spcBef>
              <a:spcPct val="0"/>
            </a:spcBef>
            <a:spcAft>
              <a:spcPct val="15000"/>
            </a:spcAft>
            <a:buFont typeface="Courier New" panose="02070309020205020404" pitchFamily="49" charset="0"/>
            <a:buChar char="o"/>
          </a:pPr>
          <a:r>
            <a:rPr lang="en-US" sz="2200" b="0" i="0" kern="1200"/>
            <a:t>A type of AI which can learn and improve from data/experience</a:t>
          </a:r>
          <a:endParaRPr lang="en-CA" sz="2200" kern="1200"/>
        </a:p>
      </dsp:txBody>
      <dsp:txXfrm>
        <a:off x="0" y="3814903"/>
        <a:ext cx="5482305" cy="1247400"/>
      </dsp:txXfrm>
    </dsp:sp>
    <dsp:sp modelId="{1F06F574-10D6-4B60-A1BB-364F0E31BD97}">
      <dsp:nvSpPr>
        <dsp:cNvPr id="0" name=""/>
        <dsp:cNvSpPr/>
      </dsp:nvSpPr>
      <dsp:spPr>
        <a:xfrm>
          <a:off x="274115" y="3490183"/>
          <a:ext cx="3837613" cy="649440"/>
        </a:xfrm>
        <a:prstGeom prst="roundRect">
          <a:avLst/>
        </a:prstGeom>
        <a:solidFill>
          <a:srgbClr val="D6556A"/>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5053" tIns="0" rIns="145053" bIns="0" numCol="1" spcCol="1270" anchor="ctr" anchorCtr="0">
          <a:noAutofit/>
        </a:bodyPr>
        <a:lstStyle/>
        <a:p>
          <a:pPr marL="0" lvl="0" indent="0" algn="l" defTabSz="977900">
            <a:lnSpc>
              <a:spcPct val="90000"/>
            </a:lnSpc>
            <a:spcBef>
              <a:spcPct val="0"/>
            </a:spcBef>
            <a:spcAft>
              <a:spcPct val="35000"/>
            </a:spcAft>
            <a:buNone/>
          </a:pPr>
          <a:r>
            <a:rPr lang="en-US" sz="2200" b="1" i="0" kern="1200"/>
            <a:t>Machine Learning</a:t>
          </a:r>
          <a:endParaRPr lang="en-CA" sz="2200" kern="1200"/>
        </a:p>
      </dsp:txBody>
      <dsp:txXfrm>
        <a:off x="305818" y="3521886"/>
        <a:ext cx="3774207" cy="5860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26BA2-2C71-4634-9891-B6975CE55FBC}" type="datetimeFigureOut">
              <a:rPr lang="en-CA" smtClean="0"/>
              <a:t>2023-09-27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9A6A83-BA1C-4129-B02B-8EF7CD06248F}" type="slidenum">
              <a:rPr lang="en-CA" smtClean="0"/>
              <a:t>‹#›</a:t>
            </a:fld>
            <a:endParaRPr lang="en-CA"/>
          </a:p>
        </p:txBody>
      </p:sp>
    </p:spTree>
    <p:extLst>
      <p:ext uri="{BB962C8B-B14F-4D97-AF65-F5344CB8AC3E}">
        <p14:creationId xmlns:p14="http://schemas.microsoft.com/office/powerpoint/2010/main" val="299040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bcca.sharepoint.com/:p:/r/teams/ubcAPSD-gr-GeeringUp/Shared%20Documents/Drive/School%20Programs/Pro-D/Curriculum/2%20-%20CODING/Reid%20-%20Videos/Generative%20AI%20in%20Higher%20Education.pptx?d=w9d2eee7ce4cb44c792bcdbe08b6a7635&amp;csf=1&amp;web=1&amp;e=zZrH3M&amp;nav=eyJzSWQiOjMwNywiY0lkIjoyNDAzMDgxNTl9"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1D5DB"/>
                </a:solidFill>
                <a:effectLst/>
                <a:latin typeface="Söhne"/>
              </a:rPr>
              <a:t>Welcome, everyone! Today, we're exploring the fascinating world of generative AI, how it works, and its potential impact on education. Let's dive in!</a:t>
            </a:r>
          </a:p>
          <a:p>
            <a:endParaRPr lang="en-CA"/>
          </a:p>
        </p:txBody>
      </p:sp>
      <p:sp>
        <p:nvSpPr>
          <p:cNvPr id="4" name="Slide Number Placeholder 3"/>
          <p:cNvSpPr>
            <a:spLocks noGrp="1"/>
          </p:cNvSpPr>
          <p:nvPr>
            <p:ph type="sldNum" sz="quarter" idx="5"/>
          </p:nvPr>
        </p:nvSpPr>
        <p:spPr/>
        <p:txBody>
          <a:bodyPr/>
          <a:lstStyle/>
          <a:p>
            <a:fld id="{489A6A83-BA1C-4129-B02B-8EF7CD06248F}" type="slidenum">
              <a:rPr lang="en-CA" smtClean="0"/>
              <a:t>2</a:t>
            </a:fld>
            <a:endParaRPr lang="en-CA"/>
          </a:p>
        </p:txBody>
      </p:sp>
    </p:spTree>
    <p:extLst>
      <p:ext uri="{BB962C8B-B14F-4D97-AF65-F5344CB8AC3E}">
        <p14:creationId xmlns:p14="http://schemas.microsoft.com/office/powerpoint/2010/main" val="2454383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04d29b85b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04d29b85b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maybe we can continue to another question - why do we write?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We’re going to start by have everyone close our eyes.</a:t>
            </a:r>
            <a:endParaRPr/>
          </a:p>
          <a:p>
            <a:pPr marL="457200" lvl="0" indent="-298450" algn="l" rtl="0">
              <a:spcBef>
                <a:spcPts val="0"/>
              </a:spcBef>
              <a:spcAft>
                <a:spcPts val="0"/>
              </a:spcAft>
              <a:buSzPts val="1100"/>
              <a:buChar char="-"/>
            </a:pPr>
            <a:r>
              <a:rPr lang="en"/>
              <a:t>Try to imagine a tiger</a:t>
            </a:r>
            <a:endParaRPr/>
          </a:p>
          <a:p>
            <a:pPr marL="457200" lvl="0" indent="-298450" algn="l" rtl="0">
              <a:spcBef>
                <a:spcPts val="0"/>
              </a:spcBef>
              <a:spcAft>
                <a:spcPts val="0"/>
              </a:spcAft>
              <a:buSzPts val="1100"/>
              <a:buChar char="-"/>
            </a:pPr>
            <a:r>
              <a:rPr lang="en"/>
              <a:t>Add details (paws, eyes, fur, stripes)</a:t>
            </a:r>
            <a:endParaRPr/>
          </a:p>
          <a:p>
            <a:pPr marL="0" lvl="0" indent="0" algn="l" rtl="0">
              <a:spcBef>
                <a:spcPts val="0"/>
              </a:spcBef>
              <a:spcAft>
                <a:spcPts val="0"/>
              </a:spcAft>
              <a:buNone/>
            </a:pPr>
            <a:r>
              <a:rPr lang="en"/>
              <a:t>Think: How many stripes does the tiger have?</a:t>
            </a:r>
            <a:endParaRPr/>
          </a:p>
          <a:p>
            <a:pPr marL="0" lvl="0" indent="0" algn="l" rtl="0">
              <a:spcBef>
                <a:spcPts val="0"/>
              </a:spcBef>
              <a:spcAft>
                <a:spcPts val="0"/>
              </a:spcAft>
              <a:buNone/>
            </a:pPr>
            <a:r>
              <a:rPr lang="en"/>
              <a:t>*pause* </a:t>
            </a:r>
            <a:endParaRPr/>
          </a:p>
          <a:p>
            <a:pPr marL="0" lvl="0" indent="0" algn="l" rtl="0">
              <a:spcBef>
                <a:spcPts val="0"/>
              </a:spcBef>
              <a:spcAft>
                <a:spcPts val="0"/>
              </a:spcAft>
              <a:buNone/>
            </a:pPr>
            <a:r>
              <a:rPr lang="en"/>
              <a:t>What happens to your mental image of the tiger when you ask that question?</a:t>
            </a:r>
            <a:endParaRPr/>
          </a:p>
          <a:p>
            <a:pPr marL="457200" lvl="0" indent="-298450" algn="l" rtl="0">
              <a:spcBef>
                <a:spcPts val="0"/>
              </a:spcBef>
              <a:spcAft>
                <a:spcPts val="0"/>
              </a:spcAft>
              <a:buSzPts val="1100"/>
              <a:buChar char="-"/>
            </a:pPr>
            <a:r>
              <a:rPr lang="en"/>
              <a:t>Probably was difficult (warped, changed, disappeared)</a:t>
            </a:r>
            <a:endParaRPr/>
          </a:p>
          <a:p>
            <a:pPr marL="0" lvl="0" indent="0" algn="l" rtl="0">
              <a:spcBef>
                <a:spcPts val="0"/>
              </a:spcBef>
              <a:spcAft>
                <a:spcPts val="0"/>
              </a:spcAft>
              <a:buNone/>
            </a:pPr>
            <a:r>
              <a:rPr lang="en"/>
              <a:t>*show picture*</a:t>
            </a:r>
            <a:endParaRPr/>
          </a:p>
          <a:p>
            <a:pPr marL="0" lvl="0" indent="0" algn="l" rtl="0">
              <a:spcBef>
                <a:spcPts val="0"/>
              </a:spcBef>
              <a:spcAft>
                <a:spcPts val="0"/>
              </a:spcAft>
              <a:buNone/>
            </a:pPr>
            <a:r>
              <a:rPr lang="en"/>
              <a:t>If we had drawn a picture of our tiger, this would have been a trivial question to ask -&gt; could just count the stripes. But holding it in our heads made it difficult or impossible to do so.</a:t>
            </a:r>
            <a:endParaRPr/>
          </a:p>
          <a:p>
            <a:pPr marL="0" lvl="0" indent="0" algn="l" rtl="0">
              <a:spcBef>
                <a:spcPts val="0"/>
              </a:spcBef>
              <a:spcAft>
                <a:spcPts val="0"/>
              </a:spcAft>
              <a:buNone/>
            </a:pPr>
            <a:r>
              <a:rPr lang="en"/>
              <a:t>This tigger has 34 stripes</a:t>
            </a:r>
            <a:endParaRPr/>
          </a:p>
          <a:p>
            <a:pPr marL="0" lvl="0" indent="0" algn="l" rtl="0">
              <a:spcBef>
                <a:spcPts val="0"/>
              </a:spcBef>
              <a:spcAft>
                <a:spcPts val="0"/>
              </a:spcAft>
              <a:buNone/>
            </a:pPr>
            <a:endParaRPr/>
          </a:p>
          <a:p>
            <a:pPr marL="0" lvl="0" indent="0" algn="l" rtl="0">
              <a:spcBef>
                <a:spcPts val="0"/>
              </a:spcBef>
              <a:spcAft>
                <a:spcPts val="0"/>
              </a:spcAft>
              <a:buNone/>
            </a:pPr>
            <a:r>
              <a:rPr lang="en"/>
              <a:t>The medium in which we do our thinking affects the content of the thought, and can determine what questions we can ask and answer.</a:t>
            </a:r>
            <a:endParaRPr/>
          </a:p>
          <a:p>
            <a:pPr marL="0" lvl="0" indent="0" algn="l" rtl="0">
              <a:spcBef>
                <a:spcPts val="0"/>
              </a:spcBef>
              <a:spcAft>
                <a:spcPts val="0"/>
              </a:spcAft>
              <a:buNone/>
            </a:pPr>
            <a:r>
              <a:rPr lang="en"/>
              <a:t>What we can do when we imagine something in our head is different than what we can do when we represent things using an external tool.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solidFill>
                  <a:schemeClr val="dk1"/>
                </a:solidFill>
              </a:rPr>
              <a:t>George Orwell - “If people cannot write well, they cannot think well, and if they cannot think well, others will do their thinking for them.”</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04d29b85b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04d29b85b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 think it’s worth thinking about writing as a technology. When you think of the word technology, writing with a paper and pencil is probably not the first thing that comes to your mind. But while writing is not new or flashy like an electronic device might be - It is an external tool, which was invented by humans as a way extend and enhance our ability for thinking. Arguably it is one of the most powerful tools ever invented for enhancing our thinking skills. Externalizing our thoughts allows us to work on them more later on - it’s a way to link together our thoughts through time, and link our thoughts to other humans. In computational terms, we increase our memory capacity, and link computation across time -&gt; making us and our brains into more powerful computers that can solve harder problems.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0916ba5b2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0916ba5b2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 want to talk about now is my proposed solution to this problem. How is it that educators can actually teach and evaluate the process of writing?</a:t>
            </a:r>
            <a:endParaRPr/>
          </a:p>
          <a:p>
            <a:pPr marL="0" lvl="0" indent="0" algn="l" rtl="0">
              <a:spcBef>
                <a:spcPts val="0"/>
              </a:spcBef>
              <a:spcAft>
                <a:spcPts val="0"/>
              </a:spcAft>
              <a:buNone/>
            </a:pPr>
            <a:r>
              <a:rPr lang="en"/>
              <a:t>My solution to that is a type of writing which I like to call linked note taking, or linked writing. A lot of people have started calling this process “smart notes”. I dislike that term because I read it and have no idea what it means. </a:t>
            </a:r>
            <a:endParaRPr/>
          </a:p>
          <a:p>
            <a:pPr marL="0" lvl="0" indent="0" algn="l" rtl="0">
              <a:spcBef>
                <a:spcPts val="0"/>
              </a:spcBef>
              <a:spcAft>
                <a:spcPts val="0"/>
              </a:spcAft>
              <a:buNone/>
            </a:pPr>
            <a:endParaRPr/>
          </a:p>
          <a:p>
            <a:pPr marL="0" lvl="0" indent="0" algn="l" rtl="0">
              <a:spcBef>
                <a:spcPts val="0"/>
              </a:spcBef>
              <a:spcAft>
                <a:spcPts val="0"/>
              </a:spcAft>
              <a:buNone/>
            </a:pPr>
            <a:r>
              <a:rPr lang="en"/>
              <a:t>Linked Note Taking is special in two ways.</a:t>
            </a:r>
            <a:endParaRPr/>
          </a:p>
          <a:p>
            <a:pPr marL="457200" lvl="0" indent="-298450" algn="l" rtl="0">
              <a:spcBef>
                <a:spcPts val="0"/>
              </a:spcBef>
              <a:spcAft>
                <a:spcPts val="0"/>
              </a:spcAft>
              <a:buSzPts val="1100"/>
              <a:buAutoNum type="arabicPeriod"/>
            </a:pPr>
            <a:r>
              <a:rPr lang="en"/>
              <a:t>First, it moves the primary way of organizing writing away from folders, and into direct links and tags</a:t>
            </a:r>
            <a:endParaRPr/>
          </a:p>
          <a:p>
            <a:pPr marL="457200" lvl="0" indent="-298450" algn="l" rtl="0">
              <a:spcBef>
                <a:spcPts val="0"/>
              </a:spcBef>
              <a:spcAft>
                <a:spcPts val="0"/>
              </a:spcAft>
              <a:buSzPts val="1100"/>
              <a:buAutoNum type="arabicPeriod"/>
            </a:pPr>
            <a:r>
              <a:rPr lang="en"/>
              <a:t>Second, It considers the writing process to begin much earlier than we typically think, where writing does not begin at the moment you sit down to write your essay, staring at this blank page and not sure where to start.</a:t>
            </a:r>
            <a:br>
              <a:rPr lang="en"/>
            </a:br>
            <a:r>
              <a:rPr lang="en"/>
              <a:t>It considers writing to start from when you are reading or listening to sources, and making notes on those sources, and then draws continuous links at every step where you are building up your thoughts and connecting your thoughts slowly, before you finally arrive at the point near the end, where you actually try to organize all these thoughts into a linear format - something like an essay.</a:t>
            </a:r>
            <a:endParaRPr/>
          </a:p>
          <a:p>
            <a:pPr marL="0" lvl="0" indent="0" algn="l" rtl="0">
              <a:spcBef>
                <a:spcPts val="0"/>
              </a:spcBef>
              <a:spcAft>
                <a:spcPts val="0"/>
              </a:spcAft>
              <a:buNone/>
            </a:pPr>
            <a:endParaRPr/>
          </a:p>
          <a:p>
            <a:pPr marL="0" lvl="0" indent="0" algn="l" rtl="0">
              <a:spcBef>
                <a:spcPts val="0"/>
              </a:spcBef>
              <a:spcAft>
                <a:spcPts val="0"/>
              </a:spcAft>
              <a:buNone/>
            </a:pPr>
            <a:r>
              <a:rPr lang="en"/>
              <a:t>I’ve been doing this process for about 3 years now and you can see up on the screen an image of what my my vault of notes looks like, with all the connections between them. </a:t>
            </a:r>
            <a:endParaRPr/>
          </a:p>
          <a:p>
            <a:pPr marL="0" lvl="0" indent="0" algn="l" rtl="0">
              <a:spcBef>
                <a:spcPts val="0"/>
              </a:spcBef>
              <a:spcAft>
                <a:spcPts val="0"/>
              </a:spcAft>
              <a:buNone/>
            </a:pPr>
            <a:r>
              <a:rPr lang="en"/>
              <a:t>This is a subset of my notes that I filtered so that I could fit it in an image, because there are close to 2000 of them.</a:t>
            </a:r>
            <a:endParaRPr/>
          </a:p>
          <a:p>
            <a:pPr marL="0" lvl="0" indent="0" algn="l" rtl="0">
              <a:spcBef>
                <a:spcPts val="0"/>
              </a:spcBef>
              <a:spcAft>
                <a:spcPts val="0"/>
              </a:spcAft>
              <a:buNone/>
            </a:pPr>
            <a:endParaRPr/>
          </a:p>
          <a:p>
            <a:pPr marL="0" lvl="0" indent="0" algn="l" rtl="0">
              <a:spcBef>
                <a:spcPts val="0"/>
              </a:spcBef>
              <a:spcAft>
                <a:spcPts val="0"/>
              </a:spcAft>
              <a:buNone/>
            </a:pPr>
            <a:r>
              <a:rPr lang="en"/>
              <a:t>Full vault -&gt; 1900 notes</a:t>
            </a:r>
            <a:endParaRPr/>
          </a:p>
          <a:p>
            <a:pPr marL="0" lvl="0" indent="0" algn="l" rtl="0">
              <a:spcBef>
                <a:spcPts val="0"/>
              </a:spcBef>
              <a:spcAft>
                <a:spcPts val="0"/>
              </a:spcAft>
              <a:buNone/>
            </a:pPr>
            <a:r>
              <a:rPr lang="en"/>
              <a:t>600 -&gt; journals</a:t>
            </a:r>
            <a:endParaRPr/>
          </a:p>
          <a:p>
            <a:pPr marL="0" lvl="0" indent="0" algn="l" rtl="0">
              <a:spcBef>
                <a:spcPts val="0"/>
              </a:spcBef>
              <a:spcAft>
                <a:spcPts val="0"/>
              </a:spcAft>
              <a:buNone/>
            </a:pPr>
            <a:r>
              <a:rPr lang="en"/>
              <a:t>300 sources</a:t>
            </a:r>
            <a:endParaRPr/>
          </a:p>
          <a:p>
            <a:pPr marL="0" lvl="0" indent="0" algn="l" rtl="0">
              <a:spcBef>
                <a:spcPts val="0"/>
              </a:spcBef>
              <a:spcAft>
                <a:spcPts val="0"/>
              </a:spcAft>
              <a:buNone/>
            </a:pPr>
            <a:r>
              <a:rPr lang="en"/>
              <a:t>350 notes</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060aa8bbb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060aa8bbb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does this Linked process work? </a:t>
            </a:r>
            <a:endParaRPr/>
          </a:p>
          <a:p>
            <a:pPr marL="0" lvl="0" indent="0" algn="l" rtl="0">
              <a:spcBef>
                <a:spcPts val="0"/>
              </a:spcBef>
              <a:spcAft>
                <a:spcPts val="0"/>
              </a:spcAft>
              <a:buNone/>
            </a:pPr>
            <a:endParaRPr/>
          </a:p>
          <a:p>
            <a:pPr marL="0" lvl="0" indent="0" algn="l" rtl="0">
              <a:spcBef>
                <a:spcPts val="0"/>
              </a:spcBef>
              <a:spcAft>
                <a:spcPts val="0"/>
              </a:spcAft>
              <a:buNone/>
            </a:pPr>
            <a:r>
              <a:rPr lang="en"/>
              <a:t>First I’ll mention the organization and how it differs. Traditionally we use a files and folders structure to organize information. This works well when you have a physical copy of information that can only be referenced in one place, and it’s an evolution of how we used to store pieces of paper physically. But this way of organizing has some drawbacks, most notably that information can only be accessed through that one place where it is stored and this is mutually exclusive - we have to pick a single place, not 2. But we often store that information based off when or where we learned something. An example would be “I learned this in my UBC psych 101 class” so I would put in in the UBC folder, and then maybe the year, then the class psych 101. But then say later on I’m learning about Artificial Neural Networks, and that reminds me of biological neurons, and I have a vague memory that I learned it in a class? Maybe a psychology class? And even with digital search, it’s prob going to take me some work to find that one lecture in my psych 101 class that talked about it.</a:t>
            </a:r>
            <a:endParaRPr/>
          </a:p>
          <a:p>
            <a:pPr marL="0" lvl="0" indent="0" algn="l" rtl="0">
              <a:spcBef>
                <a:spcPts val="0"/>
              </a:spcBef>
              <a:spcAft>
                <a:spcPts val="0"/>
              </a:spcAft>
              <a:buNone/>
            </a:pPr>
            <a:endParaRPr/>
          </a:p>
          <a:p>
            <a:pPr marL="0" lvl="0" indent="0" algn="l" rtl="0">
              <a:spcBef>
                <a:spcPts val="0"/>
              </a:spcBef>
              <a:spcAft>
                <a:spcPts val="0"/>
              </a:spcAft>
              <a:buNone/>
            </a:pPr>
            <a:r>
              <a:rPr lang="en"/>
              <a:t>Another way of organizing information is backlinks. You can think of these as being the same as links on the internet, but they go both ways. And so in the neuron example what I might have been able to do, is that while I’m taking my psych class I might have linked to a note called Neurons, then later when I’m learning about artificial neural networks I might be reminded of neurons and also link to that page. Then, because my link points forwards and backwards I would be able to follow it to the pysch lecture which I linked a long time ago. This might seem a little confusing right now, but hopefully it’ll make sense in the next slide and as we start doing it ourselves in a few minutes.</a:t>
            </a:r>
            <a:endParaRPr/>
          </a:p>
          <a:p>
            <a:pPr marL="0" lvl="0" indent="0" algn="l" rtl="0">
              <a:spcBef>
                <a:spcPts val="0"/>
              </a:spcBef>
              <a:spcAft>
                <a:spcPts val="0"/>
              </a:spcAft>
              <a:buNone/>
            </a:pPr>
            <a:endParaRPr/>
          </a:p>
          <a:p>
            <a:pPr marL="0" lvl="0" indent="0" algn="l" rtl="0">
              <a:spcBef>
                <a:spcPts val="0"/>
              </a:spcBef>
              <a:spcAft>
                <a:spcPts val="0"/>
              </a:spcAft>
              <a:buNone/>
            </a:pPr>
            <a:r>
              <a:rPr lang="en"/>
              <a:t>I also have Tags, which I can basically use as keywords which I can search and function exactly the same way they do on something like instagram or twitter. I don’t use these a lot, and they won’t be featured much today, but I wanted to mention them as existing.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0916ba5b23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20916ba5b23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does this difference in organization fit into the writing process? And why should you as educators care about this?</a:t>
            </a:r>
            <a:br>
              <a:rPr lang="en"/>
            </a:br>
            <a:r>
              <a:rPr lang="en"/>
              <a:t>If we think about the writing process as starting with reading  source, we’ll be able to create an unbroken chain from the source to the final product. It’ll create a visible and traceable record at every stage along the way. </a:t>
            </a:r>
            <a:endParaRPr/>
          </a:p>
          <a:p>
            <a:pPr marL="0" lvl="0" indent="0" algn="l" rtl="0">
              <a:spcBef>
                <a:spcPts val="0"/>
              </a:spcBef>
              <a:spcAft>
                <a:spcPts val="0"/>
              </a:spcAft>
              <a:buNone/>
            </a:pPr>
            <a:endParaRPr/>
          </a:p>
          <a:p>
            <a:pPr marL="0" lvl="0" indent="0" algn="l" rtl="0">
              <a:spcBef>
                <a:spcPts val="0"/>
              </a:spcBef>
              <a:spcAft>
                <a:spcPts val="0"/>
              </a:spcAft>
              <a:buNone/>
            </a:pPr>
            <a:r>
              <a:rPr lang="en"/>
              <a:t>So an example of what this might look like is that I start with my source. That might be a book, a video, a lecture, and then I make notes on that source. In something like a video that might mean writing down timestamps and your thoughts, but I think it’s really powerful with written sources because you can include direct quotations, and your thoughts at various points. And you’ll link these things together. </a:t>
            </a:r>
            <a:endParaRPr/>
          </a:p>
          <a:p>
            <a:pPr marL="0" lvl="0" indent="0" algn="l" rtl="0">
              <a:spcBef>
                <a:spcPts val="0"/>
              </a:spcBef>
              <a:spcAft>
                <a:spcPts val="0"/>
              </a:spcAft>
              <a:buNone/>
            </a:pPr>
            <a:endParaRPr/>
          </a:p>
          <a:p>
            <a:pPr marL="0" lvl="0" indent="0" algn="l" rtl="0">
              <a:spcBef>
                <a:spcPts val="0"/>
              </a:spcBef>
              <a:spcAft>
                <a:spcPts val="0"/>
              </a:spcAft>
              <a:buNone/>
            </a:pPr>
            <a:r>
              <a:rPr lang="en"/>
              <a:t>Next you will move on to more general concepts. And again you’ll link between your source notes and those concepts. This part of the process is very non-linear, it might happen over the course of months or years, but what you’ll end up with is notes about concepts or subjects, which also have a complete list of all the sources you used to form those concepts.</a:t>
            </a:r>
            <a:endParaRPr/>
          </a:p>
          <a:p>
            <a:pPr marL="0" lvl="0" indent="0" algn="l" rtl="0">
              <a:spcBef>
                <a:spcPts val="0"/>
              </a:spcBef>
              <a:spcAft>
                <a:spcPts val="0"/>
              </a:spcAft>
              <a:buNone/>
            </a:pPr>
            <a:endParaRPr/>
          </a:p>
          <a:p>
            <a:pPr marL="0" lvl="0" indent="0" algn="l" rtl="0">
              <a:spcBef>
                <a:spcPts val="0"/>
              </a:spcBef>
              <a:spcAft>
                <a:spcPts val="0"/>
              </a:spcAft>
              <a:buNone/>
            </a:pPr>
            <a:r>
              <a:rPr lang="en"/>
              <a:t>Finally, you might have something like an essay, where you are then taking a bunch of concepts and organizing, ordering and filtering them, and ultimately ending up with a linear written work.</a:t>
            </a:r>
            <a:br>
              <a:rPr lang="en"/>
            </a:br>
            <a:br>
              <a:rPr lang="en"/>
            </a:br>
            <a:r>
              <a:rPr lang="en"/>
              <a:t>And what you’ll notice about this is that there is this chain from source to product. There is a written record of the evolution of thinking which you can see by tracing back the links from the product all the way to the source. So this is not only a great way to help you write better, but also gives a way for a teacher to assess the student as they went through the process. And you can’t fake the product by just giving it to an AI to write it for you, because it won’t include the links back to concepts and sources. Even if you tried to use AI to generate the content, you would basically be forced to treat it like another source, and go through the writing and link it to different concepts.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f295c4b99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f295c4b993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f295c4b99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f295c4b99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f295c4b993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1f295c4b99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f295c4b99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f295c4b99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0916ba5b23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0916ba5b23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C2AC2EC2-5C10-4209-93F1-1E84F0D01B9E}" type="slidenum">
              <a:rPr lang="en-CA" smtClean="0"/>
              <a:t>3</a:t>
            </a:fld>
            <a:endParaRPr lang="en-CA"/>
          </a:p>
        </p:txBody>
      </p:sp>
    </p:spTree>
    <p:extLst>
      <p:ext uri="{BB962C8B-B14F-4D97-AF65-F5344CB8AC3E}">
        <p14:creationId xmlns:p14="http://schemas.microsoft.com/office/powerpoint/2010/main" val="2671558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0916ba5b2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0916ba5b2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fact, I think it’s helpful to zoom out even further and ask: What purpose do computers serve?</a:t>
            </a:r>
          </a:p>
          <a:p>
            <a:endParaRPr lang="en-CA" dirty="0"/>
          </a:p>
          <a:p>
            <a:r>
              <a:rPr lang="en-CA" dirty="0"/>
              <a:t>Humans have been using technology to augment the abilities of our bodies for millennia. But one very common way we have of doing this in modern society is the use of glasses to help people see.</a:t>
            </a:r>
          </a:p>
          <a:p>
            <a:r>
              <a:rPr lang="en-CA" dirty="0"/>
              <a:t>But we’ve also taken this idea of using technology to help us see and extended it further. We have realized that the visible light we can see is only a very small part of the broader electromagnetic spectrum. And through the use of machines we have been able to augment and extend our senses to be able to detect and manipulate other wavelengths along this spectrum. We used technology to augment our physical abilities.</a:t>
            </a:r>
          </a:p>
          <a:p>
            <a:endParaRPr lang="en-CA" dirty="0"/>
          </a:p>
          <a:p>
            <a:r>
              <a:rPr lang="en-CA" dirty="0"/>
              <a:t>In a similar vein, humans also create technology to augment our cognitive capabilities. For example, we use writing and books as a way of helping us remember information, structure our thoughts, and communicate with other humans without using sound waves, which has allowed us to gradually accumulate and communicate knowledge across vast stretches of time and space.</a:t>
            </a:r>
            <a:br>
              <a:rPr lang="en-CA" dirty="0"/>
            </a:br>
            <a:br>
              <a:rPr lang="en-CA" dirty="0"/>
            </a:br>
            <a:r>
              <a:rPr lang="en-CA" dirty="0"/>
              <a:t>Computers do something similar – they allow us to augment our thinking and solve problems which would be effectively impossible for a human to do in a reasonable timespan. With the recent advances in artificial intelligence, and things like large language models we’ve taken this same idea, but made the computer much easier to use by allowing it to communicate in natural language that we find easier to understand as humans. But with these advances has come a lot of fear and uncertainty. Is this technology going to replace us?</a:t>
            </a:r>
            <a:br>
              <a:rPr lang="en-CA" dirty="0"/>
            </a:br>
            <a:br>
              <a:rPr lang="en-CA" dirty="0"/>
            </a:br>
            <a:r>
              <a:rPr lang="en-CA" dirty="0"/>
              <a:t>This is why I’ve come to like the term ‘Augmented intelligence’ instead of ‘artificial intelligence’. I think this more accurately describes how humans create technology to augment ourselves, and it also recenters the focus back to the human instead of on the computer. It more naturally leads to questions like “how does this help and enhance human abilities and wellbeing?” rather than “how does this replace human abilities?”. </a:t>
            </a:r>
          </a:p>
        </p:txBody>
      </p:sp>
      <p:sp>
        <p:nvSpPr>
          <p:cNvPr id="4" name="Slide Number Placeholder 3"/>
          <p:cNvSpPr>
            <a:spLocks noGrp="1"/>
          </p:cNvSpPr>
          <p:nvPr>
            <p:ph type="sldNum" sz="quarter" idx="5"/>
          </p:nvPr>
        </p:nvSpPr>
        <p:spPr/>
        <p:txBody>
          <a:bodyPr/>
          <a:lstStyle/>
          <a:p>
            <a:fld id="{489A6A83-BA1C-4129-B02B-8EF7CD06248F}" type="slidenum">
              <a:rPr lang="en-CA" smtClean="0"/>
              <a:t>24</a:t>
            </a:fld>
            <a:endParaRPr lang="en-CA"/>
          </a:p>
        </p:txBody>
      </p:sp>
    </p:spTree>
    <p:extLst>
      <p:ext uri="{BB962C8B-B14F-4D97-AF65-F5344CB8AC3E}">
        <p14:creationId xmlns:p14="http://schemas.microsoft.com/office/powerpoint/2010/main" val="776504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a:t>One of the main questions surrounding technology in education is to ensure the fair assessment of student ability. What technologies should be allowed? What should be considered cheating? Under the surface, this question is a philosophical one:  what can we say that a person “knows”. A rule of thumb which we often use here is that if knowledge is immediately consciously accessible to a person, then we say they know it, and if it would require them to look up or research that information somehow, then we say they don’t know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000"/>
          </a:p>
          <a:p>
            <a:pPr marL="0" marR="0" lvl="0" indent="0" algn="l" defTabSz="914400" rtl="0" eaLnBrk="1" fontAlgn="auto" latinLnBrk="0" hangingPunct="1">
              <a:lnSpc>
                <a:spcPct val="100000"/>
              </a:lnSpc>
              <a:spcBef>
                <a:spcPts val="0"/>
              </a:spcBef>
              <a:spcAft>
                <a:spcPts val="0"/>
              </a:spcAft>
              <a:buClrTx/>
              <a:buSzTx/>
              <a:buFontTx/>
              <a:buNone/>
              <a:tabLst/>
              <a:defRPr/>
            </a:pPr>
            <a:r>
              <a:rPr lang="en-CA" sz="2000"/>
              <a:t>But technology can make this rule a little fuzzy – Andy </a:t>
            </a:r>
            <a:r>
              <a:rPr lang="en-CA" sz="2000" err="1"/>
              <a:t>clark</a:t>
            </a:r>
            <a:r>
              <a:rPr lang="en-CA" sz="2000"/>
              <a:t> has made an interesting observation surrounding our language use when asked if we know the time. When asked this question, someone will often answer that yes, they know the time </a:t>
            </a:r>
            <a:r>
              <a:rPr lang="en-CA" sz="2000" i="1"/>
              <a:t>before</a:t>
            </a:r>
            <a:r>
              <a:rPr lang="en-CA" sz="2000" i="0"/>
              <a:t> they look at their watch. Using a wristwatch is easy and accessible enough that we don’t consider checking the time to be an external thing that we have to look up. The technology has become </a:t>
            </a:r>
            <a:r>
              <a:rPr lang="en-CA" sz="2000" i="1"/>
              <a:t>transparent</a:t>
            </a:r>
            <a:r>
              <a:rPr lang="en-CA" sz="2000" i="0"/>
              <a:t>, in that we think through it and consider it to be a part of our cognition, or a part of ourselves. And we do similar things with other technology as well – clothes, cooking, glasses, writing, increasingly smartphones – all of these are artificially created technologies which over time have become increasingly transparent. We don’t notice that we are using them, and instead treat them more as extensions of ourselves. In the cognitive sciences this is the theory of extended cognition. </a:t>
            </a:r>
            <a:endParaRPr lang="en-CA" sz="2000"/>
          </a:p>
        </p:txBody>
      </p:sp>
      <p:sp>
        <p:nvSpPr>
          <p:cNvPr id="4" name="Slide Number Placeholder 3"/>
          <p:cNvSpPr>
            <a:spLocks noGrp="1"/>
          </p:cNvSpPr>
          <p:nvPr>
            <p:ph type="sldNum" sz="quarter" idx="5"/>
          </p:nvPr>
        </p:nvSpPr>
        <p:spPr/>
        <p:txBody>
          <a:bodyPr/>
          <a:lstStyle/>
          <a:p>
            <a:fld id="{489A6A83-BA1C-4129-B02B-8EF7CD06248F}" type="slidenum">
              <a:rPr lang="en-CA" smtClean="0"/>
              <a:t>25</a:t>
            </a:fld>
            <a:endParaRPr lang="en-CA"/>
          </a:p>
        </p:txBody>
      </p:sp>
    </p:spTree>
    <p:extLst>
      <p:ext uri="{BB962C8B-B14F-4D97-AF65-F5344CB8AC3E}">
        <p14:creationId xmlns:p14="http://schemas.microsoft.com/office/powerpoint/2010/main" val="2045069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solidFill>
                  <a:srgbClr val="D1D5DB"/>
                </a:solidFill>
                <a:effectLst/>
                <a:latin typeface="Söhne"/>
              </a:rPr>
              <a:t>How does this idea of transparent technology relate to AI?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solidFill>
                  <a:srgbClr val="D1D5DB"/>
                </a:solidFill>
                <a:effectLst/>
                <a:latin typeface="Söhne"/>
              </a:rPr>
              <a:t>It seems very intuitive to say that if you need to look something up on the internet, you don’t know it. And I think that a part of this is because when you search for something using Google, you often aren’t given an answer right away – instead, you are given something resembling a research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solidFill>
                  <a:srgbClr val="D1D5DB"/>
                </a:solidFill>
                <a:effectLst/>
                <a:latin typeface="Söhne"/>
              </a:rPr>
              <a:t>But language models change this. When asking a question, you are immediately given an answer to your question. It is much easier and faster to use than google search. It is a much more transparent technology.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489A6A83-BA1C-4129-B02B-8EF7CD06248F}" type="slidenum">
              <a:rPr lang="en-CA" smtClean="0"/>
              <a:t>26</a:t>
            </a:fld>
            <a:endParaRPr lang="en-CA"/>
          </a:p>
        </p:txBody>
      </p:sp>
    </p:spTree>
    <p:extLst>
      <p:ext uri="{BB962C8B-B14F-4D97-AF65-F5344CB8AC3E}">
        <p14:creationId xmlns:p14="http://schemas.microsoft.com/office/powerpoint/2010/main" val="1734770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fact, we can think of the entire history of computers as being the development of increasingly transparent cognitive aids. </a:t>
            </a:r>
            <a:br>
              <a:rPr lang="en-CA"/>
            </a:br>
            <a:endParaRPr lang="en-CA"/>
          </a:p>
          <a:p>
            <a:r>
              <a:rPr lang="en-CA"/>
              <a:t>So I’m beginning to wonder if the entire approach to determining a students ability through separating them from their cognitive aids – like their computer – is the wrong approach. As our technology gets more transparent, more embedded into our lives and into our selves, this line between what is human and what is artificial technology, will become increasingly blurry, and humans will begin to seem more like cyborgs. </a:t>
            </a:r>
          </a:p>
        </p:txBody>
      </p:sp>
      <p:sp>
        <p:nvSpPr>
          <p:cNvPr id="4" name="Slide Number Placeholder 3"/>
          <p:cNvSpPr>
            <a:spLocks noGrp="1"/>
          </p:cNvSpPr>
          <p:nvPr>
            <p:ph type="sldNum" sz="quarter" idx="5"/>
          </p:nvPr>
        </p:nvSpPr>
        <p:spPr/>
        <p:txBody>
          <a:bodyPr/>
          <a:lstStyle/>
          <a:p>
            <a:fld id="{489A6A83-BA1C-4129-B02B-8EF7CD06248F}" type="slidenum">
              <a:rPr lang="en-CA" smtClean="0"/>
              <a:t>27</a:t>
            </a:fld>
            <a:endParaRPr lang="en-CA"/>
          </a:p>
        </p:txBody>
      </p:sp>
    </p:spTree>
    <p:extLst>
      <p:ext uri="{BB962C8B-B14F-4D97-AF65-F5344CB8AC3E}">
        <p14:creationId xmlns:p14="http://schemas.microsoft.com/office/powerpoint/2010/main" val="70015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I would like to propose the following thought experiment:</a:t>
            </a:r>
            <a:br>
              <a:rPr lang="en-CA" dirty="0"/>
            </a:br>
            <a:br>
              <a:rPr lang="en-CA" dirty="0"/>
            </a:br>
            <a:r>
              <a:rPr lang="en-CA" dirty="0"/>
              <a:t>Let’s say that a student </a:t>
            </a:r>
          </a:p>
          <a:p>
            <a:br>
              <a:rPr lang="en-CA" dirty="0"/>
            </a:br>
            <a:r>
              <a:rPr lang="en-CA" dirty="0"/>
              <a:t>Sources:</a:t>
            </a:r>
          </a:p>
          <a:p>
            <a:r>
              <a:rPr lang="en-CA" dirty="0"/>
              <a:t>https://news.mit.edu/2018/computer-system-transcribes-words-users-speak-silently-0404</a:t>
            </a:r>
            <a:br>
              <a:rPr lang="en-CA" dirty="0"/>
            </a:br>
            <a:r>
              <a:rPr lang="en-CA" dirty="0"/>
              <a:t>https://www.youtube.com/watch?v=zA1rYccHcW4</a:t>
            </a:r>
          </a:p>
        </p:txBody>
      </p:sp>
      <p:sp>
        <p:nvSpPr>
          <p:cNvPr id="4" name="Slide Number Placeholder 3"/>
          <p:cNvSpPr>
            <a:spLocks noGrp="1"/>
          </p:cNvSpPr>
          <p:nvPr>
            <p:ph type="sldNum" sz="quarter" idx="5"/>
          </p:nvPr>
        </p:nvSpPr>
        <p:spPr/>
        <p:txBody>
          <a:bodyPr/>
          <a:lstStyle/>
          <a:p>
            <a:fld id="{489A6A83-BA1C-4129-B02B-8EF7CD06248F}" type="slidenum">
              <a:rPr lang="en-CA" smtClean="0"/>
              <a:t>28</a:t>
            </a:fld>
            <a:endParaRPr lang="en-CA"/>
          </a:p>
        </p:txBody>
      </p:sp>
    </p:spTree>
    <p:extLst>
      <p:ext uri="{BB962C8B-B14F-4D97-AF65-F5344CB8AC3E}">
        <p14:creationId xmlns:p14="http://schemas.microsoft.com/office/powerpoint/2010/main" val="128978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I would like to propose the following thought experiment:</a:t>
            </a:r>
            <a:br>
              <a:rPr lang="en-CA" dirty="0"/>
            </a:br>
            <a:br>
              <a:rPr lang="en-CA" dirty="0"/>
            </a:br>
            <a:r>
              <a:rPr lang="en-CA" dirty="0"/>
              <a:t>Let’s say that a student </a:t>
            </a:r>
          </a:p>
          <a:p>
            <a:br>
              <a:rPr lang="en-CA" dirty="0"/>
            </a:br>
            <a:r>
              <a:rPr lang="en-CA" dirty="0"/>
              <a:t>Sources:</a:t>
            </a:r>
          </a:p>
          <a:p>
            <a:r>
              <a:rPr lang="en-CA" dirty="0"/>
              <a:t>https://news.mit.edu/2018/computer-system-transcribes-words-users-speak-silently-0404</a:t>
            </a:r>
            <a:br>
              <a:rPr lang="en-CA" dirty="0"/>
            </a:br>
            <a:r>
              <a:rPr lang="en-CA" dirty="0"/>
              <a:t>https://www.youtube.com/watch?v=zA1rYccHcW4</a:t>
            </a:r>
          </a:p>
        </p:txBody>
      </p:sp>
      <p:sp>
        <p:nvSpPr>
          <p:cNvPr id="4" name="Slide Number Placeholder 3"/>
          <p:cNvSpPr>
            <a:spLocks noGrp="1"/>
          </p:cNvSpPr>
          <p:nvPr>
            <p:ph type="sldNum" sz="quarter" idx="5"/>
          </p:nvPr>
        </p:nvSpPr>
        <p:spPr/>
        <p:txBody>
          <a:bodyPr/>
          <a:lstStyle/>
          <a:p>
            <a:fld id="{489A6A83-BA1C-4129-B02B-8EF7CD06248F}" type="slidenum">
              <a:rPr lang="en-CA" smtClean="0"/>
              <a:t>29</a:t>
            </a:fld>
            <a:endParaRPr lang="en-CA"/>
          </a:p>
        </p:txBody>
      </p:sp>
    </p:spTree>
    <p:extLst>
      <p:ext uri="{BB962C8B-B14F-4D97-AF65-F5344CB8AC3E}">
        <p14:creationId xmlns:p14="http://schemas.microsoft.com/office/powerpoint/2010/main" val="334815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I would like to propose the following thought experiment:</a:t>
            </a:r>
            <a:br>
              <a:rPr lang="en-CA" dirty="0"/>
            </a:br>
            <a:br>
              <a:rPr lang="en-CA" dirty="0"/>
            </a:br>
            <a:r>
              <a:rPr lang="en-CA" dirty="0"/>
              <a:t>Let’s say that a student </a:t>
            </a:r>
          </a:p>
          <a:p>
            <a:br>
              <a:rPr lang="en-CA" dirty="0"/>
            </a:br>
            <a:r>
              <a:rPr lang="en-CA" dirty="0"/>
              <a:t>Sources:</a:t>
            </a:r>
          </a:p>
          <a:p>
            <a:r>
              <a:rPr lang="en-CA" dirty="0"/>
              <a:t>https://news.mit.edu/2018/computer-system-transcribes-words-users-speak-silently-0404</a:t>
            </a:r>
            <a:br>
              <a:rPr lang="en-CA" dirty="0"/>
            </a:br>
            <a:r>
              <a:rPr lang="en-CA" dirty="0"/>
              <a:t>https://www.youtube.com/watch?v=zA1rYccHcW4</a:t>
            </a:r>
          </a:p>
        </p:txBody>
      </p:sp>
      <p:sp>
        <p:nvSpPr>
          <p:cNvPr id="4" name="Slide Number Placeholder 3"/>
          <p:cNvSpPr>
            <a:spLocks noGrp="1"/>
          </p:cNvSpPr>
          <p:nvPr>
            <p:ph type="sldNum" sz="quarter" idx="5"/>
          </p:nvPr>
        </p:nvSpPr>
        <p:spPr/>
        <p:txBody>
          <a:bodyPr/>
          <a:lstStyle/>
          <a:p>
            <a:fld id="{489A6A83-BA1C-4129-B02B-8EF7CD06248F}" type="slidenum">
              <a:rPr lang="en-CA" smtClean="0"/>
              <a:t>30</a:t>
            </a:fld>
            <a:endParaRPr lang="en-CA"/>
          </a:p>
        </p:txBody>
      </p:sp>
    </p:spTree>
    <p:extLst>
      <p:ext uri="{BB962C8B-B14F-4D97-AF65-F5344CB8AC3E}">
        <p14:creationId xmlns:p14="http://schemas.microsoft.com/office/powerpoint/2010/main" val="21926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I would like to propose the following thought experiment:</a:t>
            </a:r>
            <a:br>
              <a:rPr lang="en-CA" dirty="0"/>
            </a:br>
            <a:br>
              <a:rPr lang="en-CA" dirty="0"/>
            </a:br>
            <a:r>
              <a:rPr lang="en-CA" dirty="0"/>
              <a:t>Let’s say that a student </a:t>
            </a:r>
          </a:p>
          <a:p>
            <a:br>
              <a:rPr lang="en-CA" dirty="0"/>
            </a:br>
            <a:r>
              <a:rPr lang="en-CA" dirty="0"/>
              <a:t>Sources:</a:t>
            </a:r>
          </a:p>
          <a:p>
            <a:r>
              <a:rPr lang="en-CA" dirty="0"/>
              <a:t>https://www.vox.com/future-perfect/2023/5/4/23708162/neurotechnology-mind-reading-brain-neuralink-brain-computer-interface</a:t>
            </a:r>
          </a:p>
          <a:p>
            <a:br>
              <a:rPr lang="en-CA" dirty="0"/>
            </a:br>
            <a:endParaRPr lang="en-CA" dirty="0"/>
          </a:p>
        </p:txBody>
      </p:sp>
      <p:sp>
        <p:nvSpPr>
          <p:cNvPr id="4" name="Slide Number Placeholder 3"/>
          <p:cNvSpPr>
            <a:spLocks noGrp="1"/>
          </p:cNvSpPr>
          <p:nvPr>
            <p:ph type="sldNum" sz="quarter" idx="5"/>
          </p:nvPr>
        </p:nvSpPr>
        <p:spPr/>
        <p:txBody>
          <a:bodyPr/>
          <a:lstStyle/>
          <a:p>
            <a:fld id="{489A6A83-BA1C-4129-B02B-8EF7CD06248F}" type="slidenum">
              <a:rPr lang="en-CA" smtClean="0"/>
              <a:t>31</a:t>
            </a:fld>
            <a:endParaRPr lang="en-CA"/>
          </a:p>
        </p:txBody>
      </p:sp>
    </p:spTree>
    <p:extLst>
      <p:ext uri="{BB962C8B-B14F-4D97-AF65-F5344CB8AC3E}">
        <p14:creationId xmlns:p14="http://schemas.microsoft.com/office/powerpoint/2010/main" val="3105038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 Use climate change as a specific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2) Throughout our history we have used external technologies to extend our capabilities in both the physical and cognitive domains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3) Hope to give positive directions </a:t>
            </a:r>
          </a:p>
          <a:p>
            <a:br>
              <a:rPr lang="en-CA" dirty="0"/>
            </a:br>
            <a:br>
              <a:rPr lang="en-CA" dirty="0"/>
            </a:br>
            <a:r>
              <a:rPr lang="en-CA" dirty="0"/>
              <a:t>I’m just a dude with some slides – I feel like I’m still very much in the process of learning everything I’ll be discussing here. What I hope to offer you today is not the final word in an argument, but rather an interesting and useful perspective or set of frameworks which can be used to analyze and view our problems, and hopefully provide some directions for productive paths forward.</a:t>
            </a:r>
          </a:p>
        </p:txBody>
      </p:sp>
      <p:sp>
        <p:nvSpPr>
          <p:cNvPr id="4" name="Slide Number Placeholder 3"/>
          <p:cNvSpPr>
            <a:spLocks noGrp="1"/>
          </p:cNvSpPr>
          <p:nvPr>
            <p:ph type="sldNum" sz="quarter" idx="5"/>
          </p:nvPr>
        </p:nvSpPr>
        <p:spPr/>
        <p:txBody>
          <a:bodyPr/>
          <a:lstStyle/>
          <a:p>
            <a:fld id="{489A6A83-BA1C-4129-B02B-8EF7CD06248F}" type="slidenum">
              <a:rPr lang="en-CA" smtClean="0"/>
              <a:t>32</a:t>
            </a:fld>
            <a:endParaRPr lang="en-CA"/>
          </a:p>
        </p:txBody>
      </p:sp>
    </p:spTree>
    <p:extLst>
      <p:ext uri="{BB962C8B-B14F-4D97-AF65-F5344CB8AC3E}">
        <p14:creationId xmlns:p14="http://schemas.microsoft.com/office/powerpoint/2010/main" val="2782602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diving right into everyone’s favorite problem - climate change. I’m sure we’ve all seen versions of the graph here on the left showing the increase in carbon in our atmosphere as well as the temperature increases that we’re seeing. </a:t>
            </a:r>
          </a:p>
          <a:p>
            <a:r>
              <a:rPr lang="en-CA" dirty="0"/>
              <a:t>Now before we go any further let’s play a fun game. On the right here is the first paper that makes a link between carbon in the atmosphere and temperature on the ground. And I would love everyone here to guess what year do you think this paper was written in?</a:t>
            </a:r>
          </a:p>
          <a:p>
            <a:r>
              <a:rPr lang="en-CA" dirty="0"/>
              <a:t>A lot of people myself included are surprised to hear that this happened so early. And from what I understand the scientific consensus around this point of view emerged in the early 1900s. Since then the only real debate has been around how long this was going to take and how impactful the effect was going to be. In a big way the physical sciences solved the problem of climate change about a century ago. So why do we still have this problem?</a:t>
            </a:r>
            <a:endParaRPr lang="en-US" dirty="0"/>
          </a:p>
        </p:txBody>
      </p:sp>
      <p:sp>
        <p:nvSpPr>
          <p:cNvPr id="4" name="Slide Number Placeholder 3"/>
          <p:cNvSpPr>
            <a:spLocks noGrp="1"/>
          </p:cNvSpPr>
          <p:nvPr>
            <p:ph type="sldNum" sz="quarter" idx="5"/>
          </p:nvPr>
        </p:nvSpPr>
        <p:spPr/>
        <p:txBody>
          <a:bodyPr/>
          <a:lstStyle/>
          <a:p>
            <a:fld id="{489A6A83-BA1C-4129-B02B-8EF7CD06248F}" type="slidenum">
              <a:rPr lang="en-CA" smtClean="0"/>
              <a:t>4</a:t>
            </a:fld>
            <a:endParaRPr lang="en-CA"/>
          </a:p>
        </p:txBody>
      </p:sp>
    </p:spTree>
    <p:extLst>
      <p:ext uri="{BB962C8B-B14F-4D97-AF65-F5344CB8AC3E}">
        <p14:creationId xmlns:p14="http://schemas.microsoft.com/office/powerpoint/2010/main" val="16899317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Education is an inherently future oriented field, so when we think of new technology we can’t only evaluate its impact based on what it looks like now.</a:t>
            </a:r>
          </a:p>
          <a:p>
            <a:br>
              <a:rPr lang="en-CA"/>
            </a:br>
            <a:r>
              <a:rPr lang="en-US" b="0" i="0">
                <a:solidFill>
                  <a:srgbClr val="D1D5DB"/>
                </a:solidFill>
                <a:effectLst/>
                <a:latin typeface="Söhne"/>
              </a:rPr>
              <a:t>Technological development typically follows an S curve, starting with a proof of concept (Area A), followed by rapid innovation (Area B), and finally reaching a stage of minor improvements (Area C).</a:t>
            </a:r>
          </a:p>
          <a:p>
            <a:endParaRPr lang="en-CA"/>
          </a:p>
          <a:p>
            <a:r>
              <a:rPr lang="en-CA"/>
              <a:t>Generative AI currently feels like it is leaving area A and just starting into area B. There is a lot of room for further improvements with both hardware and software. Things like speed and the reliability of answers are technical problems which have already seen rapid and large improvements, and we should expect further improvement with time . </a:t>
            </a:r>
          </a:p>
          <a:p>
            <a:endParaRPr lang="en-CA"/>
          </a:p>
          <a:p>
            <a:r>
              <a:rPr lang="en-CA"/>
              <a:t>Additionally, language models can produce computer code, which itself can be thought of as a kind of language. This means that it can do most things that a human programmer would be able to do with a computer, including complex mathematics, internet searches, and more, which addresses many of the complaints surrounding the mistakes that these models are currently prone to making. </a:t>
            </a:r>
          </a:p>
        </p:txBody>
      </p:sp>
      <p:sp>
        <p:nvSpPr>
          <p:cNvPr id="4" name="Slide Number Placeholder 3"/>
          <p:cNvSpPr>
            <a:spLocks noGrp="1"/>
          </p:cNvSpPr>
          <p:nvPr>
            <p:ph type="sldNum" sz="quarter" idx="5"/>
          </p:nvPr>
        </p:nvSpPr>
        <p:spPr/>
        <p:txBody>
          <a:bodyPr/>
          <a:lstStyle/>
          <a:p>
            <a:fld id="{C2AC2EC2-5C10-4209-93F1-1E84F0D01B9E}" type="slidenum">
              <a:rPr lang="en-CA" smtClean="0"/>
              <a:t>33</a:t>
            </a:fld>
            <a:endParaRPr lang="en-CA"/>
          </a:p>
        </p:txBody>
      </p:sp>
    </p:spTree>
    <p:extLst>
      <p:ext uri="{BB962C8B-B14F-4D97-AF65-F5344CB8AC3E}">
        <p14:creationId xmlns:p14="http://schemas.microsoft.com/office/powerpoint/2010/main" val="3585136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89A6A83-BA1C-4129-B02B-8EF7CD06248F}" type="slidenum">
              <a:rPr lang="en-CA" smtClean="0"/>
              <a:t>34</a:t>
            </a:fld>
            <a:endParaRPr lang="en-CA"/>
          </a:p>
        </p:txBody>
      </p:sp>
    </p:spTree>
    <p:extLst>
      <p:ext uri="{BB962C8B-B14F-4D97-AF65-F5344CB8AC3E}">
        <p14:creationId xmlns:p14="http://schemas.microsoft.com/office/powerpoint/2010/main" val="884604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None/>
            </a:pPr>
            <a:r>
              <a:rPr lang="en-US" sz="1200"/>
              <a:t>Okay, Last slide before we do our activity and you get to try all this!</a:t>
            </a:r>
          </a:p>
          <a:p>
            <a:pPr lvl="1">
              <a:buFont typeface="Arial" panose="020B0604020202020204" pitchFamily="34" charset="0"/>
              <a:buNone/>
            </a:pPr>
            <a:r>
              <a:rPr lang="en-US" sz="1200"/>
              <a:t>The following is my opinion on how we should frame and think about this technology.</a:t>
            </a:r>
          </a:p>
          <a:p>
            <a:pPr lvl="1">
              <a:buFont typeface="Arial" panose="020B0604020202020204" pitchFamily="34" charset="0"/>
              <a:buNone/>
            </a:pPr>
            <a:endParaRPr lang="en-US" sz="1200"/>
          </a:p>
          <a:p>
            <a:pPr lvl="1">
              <a:buFont typeface="Arial" panose="020B0604020202020204" pitchFamily="34" charset="0"/>
              <a:buNone/>
            </a:pPr>
            <a:r>
              <a:rPr lang="en-US" sz="1200"/>
              <a:t>In the 1970s and 80s computers switched from having text based interfaces, where you controlled the computer by typing in specific commands, to graphical user interfaces, where you instead navigated through images and 2d space with a mouse. And this advancement radically transformed computer use in our society because it made them much more accessible, because you didn’t need any specialized technical knowledge in order to use them.</a:t>
            </a:r>
          </a:p>
          <a:p>
            <a:pPr lvl="1">
              <a:buFont typeface="Arial" panose="020B0604020202020204" pitchFamily="34" charset="0"/>
              <a:buNone/>
            </a:pPr>
            <a:endParaRPr lang="en-US" sz="1200"/>
          </a:p>
          <a:p>
            <a:pPr lvl="1">
              <a:buFont typeface="Arial" panose="020B0604020202020204" pitchFamily="34" charset="0"/>
              <a:buNone/>
            </a:pPr>
            <a:r>
              <a:rPr lang="en-US" sz="1200"/>
              <a:t>I think we’re seeing a similar thing happening again today. A lot of the functionality of computers is still gated behind technical knowledge in the form of coding that takes years and serious study to be able to use well. </a:t>
            </a:r>
          </a:p>
          <a:p>
            <a:pPr lvl="1">
              <a:buFont typeface="Arial" panose="020B0604020202020204" pitchFamily="34" charset="0"/>
              <a:buNone/>
            </a:pPr>
            <a:endParaRPr lang="en-US" sz="1200"/>
          </a:p>
          <a:p>
            <a:pPr lvl="1">
              <a:buFont typeface="Arial" panose="020B0604020202020204" pitchFamily="34" charset="0"/>
              <a:buNone/>
            </a:pPr>
            <a:r>
              <a:rPr lang="en-US" sz="1200"/>
              <a:t>This makes communications skills more important than ever. And what’s so exciting is that for so long technical human to computer communication skills have been almost entirely distinct and separate from human to human communications skills. But with generative AI like </a:t>
            </a:r>
            <a:r>
              <a:rPr lang="en-US" sz="1200" err="1"/>
              <a:t>ChatGPT</a:t>
            </a:r>
            <a:r>
              <a:rPr lang="en-US" sz="1200"/>
              <a:t>, computers are finally able to understand natural human language, and so if you are good at explaining a problem or a task to a human, it means that you can also be good at explaining it to a computer. </a:t>
            </a:r>
          </a:p>
          <a:p>
            <a:pPr lvl="1">
              <a:buFont typeface="Arial" panose="020B0604020202020204" pitchFamily="34" charset="0"/>
              <a:buNone/>
            </a:pPr>
            <a:endParaRPr lang="en-US" sz="1200"/>
          </a:p>
          <a:p>
            <a:pPr lvl="1">
              <a:buFont typeface="Arial" panose="020B0604020202020204" pitchFamily="34" charset="0"/>
              <a:buNone/>
            </a:pPr>
            <a:endParaRPr lang="en-US" sz="1200"/>
          </a:p>
          <a:p>
            <a:pPr lvl="1">
              <a:buFont typeface="Arial" panose="020B0604020202020204" pitchFamily="34" charset="0"/>
              <a:buNone/>
            </a:pPr>
            <a:endParaRPr lang="en-US" sz="1200"/>
          </a:p>
          <a:p>
            <a:pPr lvl="1">
              <a:buFont typeface="Arial" panose="020B0604020202020204" pitchFamily="34" charset="0"/>
              <a:buChar char="•"/>
            </a:pPr>
            <a:endParaRPr lang="en-US" sz="1200"/>
          </a:p>
          <a:p>
            <a:pPr lvl="1">
              <a:buFont typeface="Arial" panose="020B0604020202020204" pitchFamily="34" charset="0"/>
              <a:buChar char="•"/>
            </a:pPr>
            <a:r>
              <a:rPr lang="en-US" sz="1200"/>
              <a:t>NOT essays</a:t>
            </a:r>
          </a:p>
          <a:p>
            <a:pPr lvl="1">
              <a:buFont typeface="Arial" panose="020B0604020202020204" pitchFamily="34" charset="0"/>
              <a:buChar char="•"/>
            </a:pPr>
            <a:r>
              <a:rPr lang="en-US" sz="1200"/>
              <a:t>Being able to surface data through semantic search</a:t>
            </a:r>
          </a:p>
          <a:p>
            <a:pPr lvl="1">
              <a:buFont typeface="Arial" panose="020B0604020202020204" pitchFamily="34" charset="0"/>
              <a:buChar char="•"/>
            </a:pPr>
            <a:r>
              <a:rPr lang="en-US" sz="1200"/>
              <a:t>Overlap between technical and interpersonal communications skills</a:t>
            </a:r>
          </a:p>
          <a:p>
            <a:endParaRPr lang="en-CA"/>
          </a:p>
        </p:txBody>
      </p:sp>
      <p:sp>
        <p:nvSpPr>
          <p:cNvPr id="4" name="Slide Number Placeholder 3"/>
          <p:cNvSpPr>
            <a:spLocks noGrp="1"/>
          </p:cNvSpPr>
          <p:nvPr>
            <p:ph type="sldNum" sz="quarter" idx="5"/>
          </p:nvPr>
        </p:nvSpPr>
        <p:spPr/>
        <p:txBody>
          <a:bodyPr/>
          <a:lstStyle/>
          <a:p>
            <a:fld id="{C2AC2EC2-5C10-4209-93F1-1E84F0D01B9E}" type="slidenum">
              <a:rPr lang="en-CA" smtClean="0"/>
              <a:t>35</a:t>
            </a:fld>
            <a:endParaRPr lang="en-CA"/>
          </a:p>
        </p:txBody>
      </p:sp>
    </p:spTree>
    <p:extLst>
      <p:ext uri="{BB962C8B-B14F-4D97-AF65-F5344CB8AC3E}">
        <p14:creationId xmlns:p14="http://schemas.microsoft.com/office/powerpoint/2010/main" val="3331474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5b85ab95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5b85ab95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Another kind of risk is of bias contained within these AI systems. </a:t>
            </a:r>
            <a:br>
              <a:rPr lang="en-CA" dirty="0"/>
            </a:br>
            <a:r>
              <a:rPr lang="en-CA" dirty="0"/>
              <a:t>This is a particularly difficult problem to solve, because you can’t ever completely eliminate all biases, in humans or AI. The best you can do is try to influence what biases do exist. We </a:t>
            </a:r>
            <a:r>
              <a:rPr lang="en-CA" i="1" dirty="0"/>
              <a:t>have</a:t>
            </a:r>
            <a:r>
              <a:rPr lang="en-CA" i="0" dirty="0"/>
              <a:t> to be biased in order to effectively sort through information and discern if it is worth listening to or not. </a:t>
            </a:r>
          </a:p>
          <a:p>
            <a:r>
              <a:rPr lang="en-CA" dirty="0"/>
              <a:t>But the problem comes in when this bias systematically discriminates against certain groups of people. </a:t>
            </a:r>
          </a:p>
          <a:p>
            <a:endParaRPr lang="en-CA" dirty="0"/>
          </a:p>
          <a:p>
            <a:r>
              <a:rPr lang="en-CA" dirty="0"/>
              <a:t>One way this problem can manifest is through data representation. For example, when facial recognition systems were first created around the 2010s, they were terrible at detecting darker skinned or female faces. This was because the data set of images used to train these systems mostly contained lighter-skinned, male faces. AI can only learn by being given examples, and if we leave out groups of people from this example data, the system won’t perform well when it encounters these groups later on. And while facial recognition may feel like a trivial example, we have to remember that AI is being used for much more than facial recognition – it’s being embedded into and used all the time by corporations, as well as our critical </a:t>
            </a:r>
            <a:r>
              <a:rPr lang="en-CA" dirty="0" err="1"/>
              <a:t>societial</a:t>
            </a:r>
            <a:r>
              <a:rPr lang="en-CA" dirty="0"/>
              <a:t> institutions like finance, law, and education. </a:t>
            </a:r>
          </a:p>
          <a:p>
            <a:endParaRPr lang="en-CA" dirty="0"/>
          </a:p>
          <a:p>
            <a:r>
              <a:rPr lang="en-CA" dirty="0"/>
              <a:t>Another problem for biases in AI systems is that the data used to train them may itself be biased. Whenever we use data to train AI we are necessarily pulling information from the past and projecting the patterns found into the future. This can run a serious risk of taking past societal discrimination and encoding and locking it for the future. For example, if we are using AI in the justice system to help determine criminal sentencing or parole, we have to be aware that past juries or judges themselves may have been biased in their judgements, and taking that data uncritically can result in continuing discrimination into the future. </a:t>
            </a:r>
          </a:p>
          <a:p>
            <a:endParaRPr lang="en-CA" dirty="0"/>
          </a:p>
          <a:p>
            <a:r>
              <a:rPr lang="en-CA" dirty="0"/>
              <a:t>A silver lining in this problem though, is that AI is making visible many of the societal issues that used to be invisible. AI learns from humans and our behaviour, and it is very good at finding and learning patterns contained in data. In this way, AI can behave a little like a mirror for our own actions, and while this reflection may not always be flattering, it has started to highlight issues which may have otherwise gone unnoticed. </a:t>
            </a:r>
          </a:p>
        </p:txBody>
      </p:sp>
      <p:sp>
        <p:nvSpPr>
          <p:cNvPr id="4" name="Slide Number Placeholder 3"/>
          <p:cNvSpPr>
            <a:spLocks noGrp="1"/>
          </p:cNvSpPr>
          <p:nvPr>
            <p:ph type="sldNum" sz="quarter" idx="5"/>
          </p:nvPr>
        </p:nvSpPr>
        <p:spPr/>
        <p:txBody>
          <a:bodyPr/>
          <a:lstStyle/>
          <a:p>
            <a:fld id="{489A6A83-BA1C-4129-B02B-8EF7CD06248F}" type="slidenum">
              <a:rPr lang="en-CA" smtClean="0"/>
              <a:t>39</a:t>
            </a:fld>
            <a:endParaRPr lang="en-CA"/>
          </a:p>
        </p:txBody>
      </p:sp>
    </p:spTree>
    <p:extLst>
      <p:ext uri="{BB962C8B-B14F-4D97-AF65-F5344CB8AC3E}">
        <p14:creationId xmlns:p14="http://schemas.microsoft.com/office/powerpoint/2010/main" val="2191678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also some deeper risks that are associated with this technology.</a:t>
            </a:r>
            <a:br>
              <a:rPr lang="en-CA" dirty="0"/>
            </a:br>
            <a:br>
              <a:rPr lang="en-CA" dirty="0"/>
            </a:br>
            <a:r>
              <a:rPr lang="en-CA" dirty="0"/>
              <a:t>One of these is the ability to create synthetic realities. The ability for something like </a:t>
            </a:r>
            <a:r>
              <a:rPr lang="en-CA" dirty="0" err="1"/>
              <a:t>ChatGPT</a:t>
            </a:r>
            <a:r>
              <a:rPr lang="en-CA" dirty="0"/>
              <a:t> to impersonate users online at scale, along with other technologies like image generation and voice cloning, make it almost impossible to determine if a piece of information is real or artificially generated. We are already having a lot of difficulties surrounding misinformation on the internet, and finding reliable information can sometimes feel like searching for a needle in a haystack. It’s possible that this new technology could make the problem orders of magnitude worse, as we all become saturated in artificially generated content, shovelling in more and more hay to this haystack.</a:t>
            </a:r>
          </a:p>
          <a:p>
            <a:endParaRPr lang="en-CA" dirty="0"/>
          </a:p>
          <a:p>
            <a:r>
              <a:rPr lang="en-CA" dirty="0"/>
              <a:t>But there’s another, more intimate problem created by generative AI as well – synthetic relationships.</a:t>
            </a:r>
          </a:p>
          <a:p>
            <a:r>
              <a:rPr lang="en-CA" dirty="0"/>
              <a:t>If social media was a race to grab and hold our attention, generative AI might end up as a race to grab and hold our relationships and feelings of intimacy.</a:t>
            </a:r>
          </a:p>
          <a:p>
            <a:r>
              <a:rPr lang="en-CA" dirty="0"/>
              <a:t>Relationships of any kind can be difficult, whether they be platonic or romantic in nature. But it’s only through that struggle and failure that we grow and learn. And it’s not hard to see why someone might find an artificial companion to be a more attractive option because of this. But these bots may not act in your best interest. Unfortunately, there are a lot of incentives for those with power to lure people into these synthetic relationships. Political propaganda, or corporate advertising are a lot more effective if the information comes from someone who is a trusted friend or romantic partner. </a:t>
            </a:r>
          </a:p>
        </p:txBody>
      </p:sp>
      <p:sp>
        <p:nvSpPr>
          <p:cNvPr id="4" name="Slide Number Placeholder 3"/>
          <p:cNvSpPr>
            <a:spLocks noGrp="1"/>
          </p:cNvSpPr>
          <p:nvPr>
            <p:ph type="sldNum" sz="quarter" idx="5"/>
          </p:nvPr>
        </p:nvSpPr>
        <p:spPr/>
        <p:txBody>
          <a:bodyPr/>
          <a:lstStyle/>
          <a:p>
            <a:fld id="{489A6A83-BA1C-4129-B02B-8EF7CD06248F}" type="slidenum">
              <a:rPr lang="en-CA" smtClean="0"/>
              <a:t>40</a:t>
            </a:fld>
            <a:endParaRPr lang="en-CA"/>
          </a:p>
        </p:txBody>
      </p:sp>
    </p:spTree>
    <p:extLst>
      <p:ext uri="{BB962C8B-B14F-4D97-AF65-F5344CB8AC3E}">
        <p14:creationId xmlns:p14="http://schemas.microsoft.com/office/powerpoint/2010/main" val="471006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what we will specifically be doing is creating some kind of artwork which represents a positive vision of the future relationship between humans and technology. And I’ve included the word positive quite intentionally here. It feels like we are constantly being overwhelmed with dystopian versions of our future. And I believe that if the only thing we can imagine is cyberpunk dystopias that is what we will end up with. And so I want you to imagine today how you think things can go right. </a:t>
            </a:r>
            <a:endParaRPr lang="en-US" dirty="0"/>
          </a:p>
          <a:p>
            <a:endParaRPr lang="en-CA" dirty="0"/>
          </a:p>
        </p:txBody>
      </p:sp>
      <p:sp>
        <p:nvSpPr>
          <p:cNvPr id="4" name="Slide Number Placeholder 3"/>
          <p:cNvSpPr>
            <a:spLocks noGrp="1"/>
          </p:cNvSpPr>
          <p:nvPr>
            <p:ph type="sldNum" sz="quarter" idx="5"/>
          </p:nvPr>
        </p:nvSpPr>
        <p:spPr/>
        <p:txBody>
          <a:bodyPr/>
          <a:lstStyle/>
          <a:p>
            <a:fld id="{FADAF905-D800-4BFB-9F91-C18E1D5D7BC3}" type="slidenum">
              <a:rPr lang="en-CA" smtClean="0"/>
              <a:t>41</a:t>
            </a:fld>
            <a:endParaRPr lang="en-CA"/>
          </a:p>
        </p:txBody>
      </p:sp>
    </p:spTree>
    <p:extLst>
      <p:ext uri="{BB962C8B-B14F-4D97-AF65-F5344CB8AC3E}">
        <p14:creationId xmlns:p14="http://schemas.microsoft.com/office/powerpoint/2010/main" val="2634736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Will this technology be good or bad for humanity?</a:t>
            </a:r>
          </a:p>
          <a:p>
            <a:endParaRPr lang="en-CA" dirty="0"/>
          </a:p>
          <a:p>
            <a:r>
              <a:rPr lang="en-CA" dirty="0"/>
              <a:t>Artificial Intelligence - or Augmented Intelligence, as I prefer calling it – is a powerful technology that is changing and improving quickly. Depending on if we can align this technology to human values and wellbeing will determine if this technology will have a positive or negative impact.</a:t>
            </a:r>
          </a:p>
          <a:p>
            <a:r>
              <a:rPr lang="en-CA" dirty="0"/>
              <a:t>It’s not hard to imagine some of the ways that this could go poorly. You don’t have to look very deep into the Hollywood archives to find seemingly endless dystopian versions of AI.</a:t>
            </a:r>
          </a:p>
          <a:p>
            <a:r>
              <a:rPr lang="en-CA" dirty="0"/>
              <a:t>But there are ways this can go extremely positively for us as well.</a:t>
            </a:r>
          </a:p>
          <a:p>
            <a:endParaRPr lang="en-CA" dirty="0"/>
          </a:p>
          <a:p>
            <a:r>
              <a:rPr lang="en-CA" dirty="0"/>
              <a:t>The real problem is if we get complacent, and say that something which has both positive and negative effects is ‘good enough’. With the pace of development that this technology is currently moving at, we may not have much time between when slightly bad effects start happening and very bad effects start happening.</a:t>
            </a:r>
          </a:p>
          <a:p>
            <a:endParaRPr lang="en-CA" dirty="0"/>
          </a:p>
          <a:p>
            <a:r>
              <a:rPr lang="en-CA" dirty="0"/>
              <a:t>I am not an optimist – I do not believe that good outcomes are more likely to happen by default. But I’m not a pessimist either. </a:t>
            </a:r>
          </a:p>
          <a:p>
            <a:r>
              <a:rPr lang="en-CA" dirty="0"/>
              <a:t>Instead, I am hopeful. Hopeful that the capabilities of humans are great enough to rise to this challenge. I believe that the future is not pre-determined, and that the dystopian world we so often see in movies isn’t the only option available. With effort and intention, I believe that we can steer this technology in the positive direction. There is no guarantee it will work, and it will require us to relentlessly imagine ways that we can use this technology to improve the world, but I believe we can do it if we try.</a:t>
            </a:r>
          </a:p>
          <a:p>
            <a:endParaRPr lang="en-CA" dirty="0"/>
          </a:p>
          <a:p>
            <a:r>
              <a:rPr lang="en-CA" i="1" dirty="0"/>
              <a:t>If you look for the light, you can often find it. </a:t>
            </a:r>
            <a:br>
              <a:rPr lang="en-CA" i="1" dirty="0"/>
            </a:br>
            <a:r>
              <a:rPr lang="en-CA" i="1" dirty="0"/>
              <a:t>But if you look for the dark, that is all you’ll ever see</a:t>
            </a:r>
          </a:p>
        </p:txBody>
      </p:sp>
      <p:sp>
        <p:nvSpPr>
          <p:cNvPr id="4" name="Slide Number Placeholder 3"/>
          <p:cNvSpPr>
            <a:spLocks noGrp="1"/>
          </p:cNvSpPr>
          <p:nvPr>
            <p:ph type="sldNum" sz="quarter" idx="5"/>
          </p:nvPr>
        </p:nvSpPr>
        <p:spPr/>
        <p:txBody>
          <a:bodyPr/>
          <a:lstStyle/>
          <a:p>
            <a:fld id="{489A6A83-BA1C-4129-B02B-8EF7CD06248F}" type="slidenum">
              <a:rPr lang="en-CA" smtClean="0"/>
              <a:t>42</a:t>
            </a:fld>
            <a:endParaRPr lang="en-CA"/>
          </a:p>
        </p:txBody>
      </p:sp>
    </p:spTree>
    <p:extLst>
      <p:ext uri="{BB962C8B-B14F-4D97-AF65-F5344CB8AC3E}">
        <p14:creationId xmlns:p14="http://schemas.microsoft.com/office/powerpoint/2010/main" val="26933050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See </a:t>
            </a:r>
            <a:r>
              <a:rPr lang="en-US">
                <a:hlinkClick r:id="rId3"/>
              </a:rPr>
              <a:t>Generative AI in Higher Education.pptx</a:t>
            </a:r>
            <a:r>
              <a:rPr lang="en-US"/>
              <a:t> (slide 43) for more context</a:t>
            </a:r>
            <a:endParaRPr lang="en-CA"/>
          </a:p>
        </p:txBody>
      </p:sp>
      <p:sp>
        <p:nvSpPr>
          <p:cNvPr id="4" name="Slide Number Placeholder 3"/>
          <p:cNvSpPr>
            <a:spLocks noGrp="1"/>
          </p:cNvSpPr>
          <p:nvPr>
            <p:ph type="sldNum" sz="quarter" idx="5"/>
          </p:nvPr>
        </p:nvSpPr>
        <p:spPr/>
        <p:txBody>
          <a:bodyPr/>
          <a:lstStyle/>
          <a:p>
            <a:fld id="{489A6A83-BA1C-4129-B02B-8EF7CD06248F}" type="slidenum">
              <a:rPr lang="en-CA" smtClean="0"/>
              <a:t>44</a:t>
            </a:fld>
            <a:endParaRPr lang="en-CA"/>
          </a:p>
        </p:txBody>
      </p:sp>
    </p:spTree>
    <p:extLst>
      <p:ext uri="{BB962C8B-B14F-4D97-AF65-F5344CB8AC3E}">
        <p14:creationId xmlns:p14="http://schemas.microsoft.com/office/powerpoint/2010/main" val="3344060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solidFill>
                  <a:srgbClr val="D1D5DB"/>
                </a:solidFill>
                <a:effectLst/>
                <a:latin typeface="Söhne"/>
              </a:rPr>
              <a:t>Before we dive into things like chat GPT, let's first clarify what we mean by some of the terms</a:t>
            </a:r>
          </a:p>
          <a:p>
            <a:endParaRPr lang="en-US" sz="2000" b="0" i="0">
              <a:solidFill>
                <a:srgbClr val="D1D5DB"/>
              </a:solidFill>
              <a:effectLst/>
              <a:latin typeface="Söhne"/>
            </a:endParaRPr>
          </a:p>
          <a:p>
            <a:r>
              <a:rPr lang="en-US" sz="2000" b="0" i="0">
                <a:solidFill>
                  <a:srgbClr val="D1D5DB"/>
                </a:solidFill>
                <a:effectLst/>
                <a:latin typeface="Söhne"/>
              </a:rPr>
              <a:t>At the broadest level we have </a:t>
            </a:r>
            <a:r>
              <a:rPr lang="en-US" sz="2000" b="1" i="0">
                <a:solidFill>
                  <a:srgbClr val="D1D5DB"/>
                </a:solidFill>
                <a:effectLst/>
                <a:latin typeface="Söhne"/>
              </a:rPr>
              <a:t>algorithms</a:t>
            </a:r>
            <a:r>
              <a:rPr lang="en-US" sz="2000" b="0" i="0">
                <a:solidFill>
                  <a:srgbClr val="D1D5DB"/>
                </a:solidFill>
                <a:effectLst/>
                <a:latin typeface="Söhne"/>
              </a:rPr>
              <a:t>. Algorithms are a set of instructions which can be used to perform a specific task. You can think of a recipe to bake a cake as an </a:t>
            </a:r>
            <a:r>
              <a:rPr lang="en-US" sz="2000" b="0" i="0" err="1">
                <a:solidFill>
                  <a:srgbClr val="D1D5DB"/>
                </a:solidFill>
                <a:effectLst/>
                <a:latin typeface="Söhne"/>
              </a:rPr>
              <a:t>algorithm.Though</a:t>
            </a:r>
            <a:r>
              <a:rPr lang="en-US" sz="2000" b="0" i="0">
                <a:solidFill>
                  <a:srgbClr val="D1D5DB"/>
                </a:solidFill>
                <a:effectLst/>
                <a:latin typeface="Söhne"/>
              </a:rPr>
              <a:t> most commonly we think of algorithms as the code we write to give instructions to a computer.</a:t>
            </a:r>
          </a:p>
          <a:p>
            <a:endParaRPr lang="en-US" sz="2000" b="0" i="0">
              <a:solidFill>
                <a:srgbClr val="D1D5DB"/>
              </a:solidFill>
              <a:effectLst/>
              <a:latin typeface="Söhne"/>
            </a:endParaRPr>
          </a:p>
          <a:p>
            <a:r>
              <a:rPr lang="en-US" sz="2000" b="0" i="0">
                <a:solidFill>
                  <a:srgbClr val="D1D5DB"/>
                </a:solidFill>
                <a:effectLst/>
                <a:latin typeface="Söhne"/>
              </a:rPr>
              <a:t>Artificial Intelligence, or AI for short, is a computer algorithm which can perform tasks which would normally require human intelligence to solve.</a:t>
            </a:r>
          </a:p>
          <a:p>
            <a:endParaRPr lang="en-US" sz="2000" b="0" i="0">
              <a:solidFill>
                <a:srgbClr val="D1D5DB"/>
              </a:solidFill>
              <a:effectLst/>
              <a:latin typeface="Söhne"/>
            </a:endParaRPr>
          </a:p>
          <a:p>
            <a:r>
              <a:rPr lang="en-US" sz="2000" b="0" i="0">
                <a:solidFill>
                  <a:srgbClr val="D1D5DB"/>
                </a:solidFill>
                <a:effectLst/>
                <a:latin typeface="Söhne"/>
              </a:rPr>
              <a:t>However, usually when we think of AI, we’re talking about machine learning, Machine learning is a specific type of AI which can change its behavior from experience or data, meaning a human programmer doesn’t have to explicitly state every step of a problem.</a:t>
            </a:r>
            <a:endParaRPr lang="en-CA" sz="2000"/>
          </a:p>
        </p:txBody>
      </p:sp>
      <p:sp>
        <p:nvSpPr>
          <p:cNvPr id="4" name="Slide Number Placeholder 3"/>
          <p:cNvSpPr>
            <a:spLocks noGrp="1"/>
          </p:cNvSpPr>
          <p:nvPr>
            <p:ph type="sldNum" sz="quarter" idx="5"/>
          </p:nvPr>
        </p:nvSpPr>
        <p:spPr/>
        <p:txBody>
          <a:bodyPr/>
          <a:lstStyle/>
          <a:p>
            <a:fld id="{489A6A83-BA1C-4129-B02B-8EF7CD06248F}" type="slidenum">
              <a:rPr lang="en-CA" smtClean="0"/>
              <a:t>46</a:t>
            </a:fld>
            <a:endParaRPr lang="en-CA"/>
          </a:p>
        </p:txBody>
      </p:sp>
    </p:spTree>
    <p:extLst>
      <p:ext uri="{BB962C8B-B14F-4D97-AF65-F5344CB8AC3E}">
        <p14:creationId xmlns:p14="http://schemas.microsoft.com/office/powerpoint/2010/main" val="1718947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040C28"/>
                </a:solidFill>
                <a:effectLst/>
                <a:latin typeface="Google Sans"/>
              </a:rPr>
              <a:t>And the reason for this is the problem is not that simple. </a:t>
            </a:r>
            <a:br>
              <a:rPr lang="en-CA" b="0" i="0" dirty="0">
                <a:solidFill>
                  <a:srgbClr val="040C28"/>
                </a:solidFill>
                <a:effectLst/>
                <a:latin typeface="Google Sans"/>
              </a:rPr>
            </a:br>
            <a:br>
              <a:rPr lang="en-CA" b="0" i="0" dirty="0">
                <a:solidFill>
                  <a:srgbClr val="040C28"/>
                </a:solidFill>
                <a:effectLst/>
                <a:latin typeface="Google Sans"/>
              </a:rPr>
            </a:br>
            <a:r>
              <a:rPr lang="en-CA" b="0" i="0" dirty="0">
                <a:solidFill>
                  <a:srgbClr val="040C28"/>
                </a:solidFill>
                <a:effectLst/>
                <a:latin typeface="Google Sans"/>
              </a:rPr>
              <a:t>We can’t just turn off all fossil fuels because that’ll totally crash our economy and that will hurt even more people. But to understand economics you need to understand how people behave and that leads you to questions about the engineering and design of our society which leads to questions about access to health and resources for people which leads into global politics where there’s a bunch of humans gobbling and nothing gets done which is why we can’t solve our climate problem. There’s no nice neat solution that we can have here because when we start looking at it we realize that everything is connected to everything else in a kind of global society and that changing one thing will lead to cascading effects and other things and we may end up in a worse position than where we started.</a:t>
            </a:r>
          </a:p>
          <a:p>
            <a:endParaRPr lang="en-CA" b="0" i="0" dirty="0">
              <a:solidFill>
                <a:srgbClr val="040C28"/>
              </a:solidFill>
              <a:effectLst/>
              <a:latin typeface="Google Sans"/>
            </a:endParaRPr>
          </a:p>
          <a:p>
            <a:r>
              <a:rPr lang="en-CA" b="0" i="0" dirty="0">
                <a:solidFill>
                  <a:srgbClr val="040C28"/>
                </a:solidFill>
                <a:effectLst/>
                <a:latin typeface="Google Sans"/>
              </a:rPr>
              <a:t>If we look into it more we actually see the air temperature aspect of climate change is only a small piece of the </a:t>
            </a:r>
            <a:r>
              <a:rPr lang="en-CA" b="0" i="0" dirty="0" err="1">
                <a:solidFill>
                  <a:srgbClr val="040C28"/>
                </a:solidFill>
                <a:effectLst/>
                <a:latin typeface="Google Sans"/>
              </a:rPr>
              <a:t>puzzlethat</a:t>
            </a:r>
            <a:r>
              <a:rPr lang="en-CA" b="0" i="0" dirty="0">
                <a:solidFill>
                  <a:srgbClr val="040C28"/>
                </a:solidFill>
                <a:effectLst/>
                <a:latin typeface="Google Sans"/>
              </a:rPr>
              <a:t> biodiversity wants chemical pollutants and the phosphorus and nitrogen cycles are more pressing issues. And it’s really hard to solve any of these because we’re not just dealing with climate science here. </a:t>
            </a:r>
          </a:p>
          <a:p>
            <a:endParaRPr lang="en-CA" dirty="0"/>
          </a:p>
          <a:p>
            <a:r>
              <a:rPr lang="en-CA" dirty="0"/>
              <a:t>Novel Entities = Environmental Pollutants (ex: microplastics, chemical waste)</a:t>
            </a:r>
          </a:p>
          <a:p>
            <a:r>
              <a:rPr lang="en-CA" dirty="0"/>
              <a:t>Biosphere Integrity = Genetic diversity (absolute [measured] &amp; functional [unmeasured])</a:t>
            </a:r>
          </a:p>
        </p:txBody>
      </p:sp>
      <p:sp>
        <p:nvSpPr>
          <p:cNvPr id="4" name="Slide Number Placeholder 3"/>
          <p:cNvSpPr>
            <a:spLocks noGrp="1"/>
          </p:cNvSpPr>
          <p:nvPr>
            <p:ph type="sldNum" sz="quarter" idx="5"/>
          </p:nvPr>
        </p:nvSpPr>
        <p:spPr/>
        <p:txBody>
          <a:bodyPr/>
          <a:lstStyle/>
          <a:p>
            <a:fld id="{EBC42F8F-3B99-4B1D-9854-E3BE60928853}" type="slidenum">
              <a:rPr lang="en-CA" smtClean="0"/>
              <a:t>5</a:t>
            </a:fld>
            <a:endParaRPr lang="en-CA"/>
          </a:p>
        </p:txBody>
      </p:sp>
    </p:spTree>
    <p:extLst>
      <p:ext uri="{BB962C8B-B14F-4D97-AF65-F5344CB8AC3E}">
        <p14:creationId xmlns:p14="http://schemas.microsoft.com/office/powerpoint/2010/main" val="3757047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 before we dive into those opportunities and challenges, I’d like to quickly explain what </a:t>
            </a:r>
            <a:r>
              <a:rPr lang="en-CA" err="1"/>
              <a:t>chatGPT</a:t>
            </a:r>
            <a:r>
              <a:rPr lang="en-CA"/>
              <a:t> is, and I’ll do this by explaining the more general category of Generative AI. </a:t>
            </a:r>
          </a:p>
          <a:p>
            <a:endParaRPr lang="en-CA"/>
          </a:p>
          <a:p>
            <a:r>
              <a:rPr lang="en-CA"/>
              <a:t>It’s useful to compare generative AI all to </a:t>
            </a:r>
            <a:r>
              <a:rPr lang="en-CA" i="1"/>
              <a:t>Predictive AI. </a:t>
            </a:r>
            <a:r>
              <a:rPr lang="en-CA" i="0"/>
              <a:t>Both are first trained by giving them a large data set, for example a bunch of images, and then use machine learning to find patterns in that data. But where predictive AI can use the model created during training to categorize new data, generative AI uses it’s understanding to generate new data based on some kind of prompt.</a:t>
            </a:r>
          </a:p>
          <a:p>
            <a:endParaRPr lang="en-CA" i="0"/>
          </a:p>
          <a:p>
            <a:r>
              <a:rPr lang="en-US" b="0" i="0">
                <a:solidFill>
                  <a:srgbClr val="D1D5DB"/>
                </a:solidFill>
                <a:effectLst/>
                <a:latin typeface="Söhne"/>
              </a:rPr>
              <a:t>This technology can be applied to various fields, from generating images, to synthesizing music or voices, to designing products and engaging in scientific discovery.</a:t>
            </a:r>
          </a:p>
          <a:p>
            <a:endParaRPr lang="en-US" b="0" i="0">
              <a:solidFill>
                <a:srgbClr val="D1D5DB"/>
              </a:solidFill>
              <a:effectLst/>
              <a:latin typeface="Söhne"/>
            </a:endParaRPr>
          </a:p>
          <a:p>
            <a:r>
              <a:rPr lang="en-US" b="0" i="0">
                <a:solidFill>
                  <a:srgbClr val="D1D5DB"/>
                </a:solidFill>
                <a:effectLst/>
                <a:latin typeface="Söhne"/>
              </a:rPr>
              <a:t>But for the educational world, it’s ability to generate text has caused concern, because of how much writing is used for assignments and assessment.</a:t>
            </a:r>
          </a:p>
          <a:p>
            <a:endParaRPr lang="en-US" b="0" i="0">
              <a:solidFill>
                <a:srgbClr val="D1D5DB"/>
              </a:solidFill>
              <a:effectLst/>
              <a:latin typeface="Söhne"/>
            </a:endParaRPr>
          </a:p>
          <a:p>
            <a:endParaRPr lang="en-CA" i="0"/>
          </a:p>
        </p:txBody>
      </p:sp>
      <p:sp>
        <p:nvSpPr>
          <p:cNvPr id="4" name="Slide Number Placeholder 3"/>
          <p:cNvSpPr>
            <a:spLocks noGrp="1"/>
          </p:cNvSpPr>
          <p:nvPr>
            <p:ph type="sldNum" sz="quarter" idx="5"/>
          </p:nvPr>
        </p:nvSpPr>
        <p:spPr/>
        <p:txBody>
          <a:bodyPr/>
          <a:lstStyle/>
          <a:p>
            <a:fld id="{C2AC2EC2-5C10-4209-93F1-1E84F0D01B9E}" type="slidenum">
              <a:rPr lang="en-CA" smtClean="0"/>
              <a:t>47</a:t>
            </a:fld>
            <a:endParaRPr lang="en-CA"/>
          </a:p>
        </p:txBody>
      </p:sp>
    </p:spTree>
    <p:extLst>
      <p:ext uri="{BB962C8B-B14F-4D97-AF65-F5344CB8AC3E}">
        <p14:creationId xmlns:p14="http://schemas.microsoft.com/office/powerpoint/2010/main" val="3473289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But in order to understand the impacts this technology is going to have on the world, and on education specifically, it’s useful to understand a little bit about how it works. Note that the following applies specifically to text generation, and that you would take a different approach for something like images. </a:t>
            </a:r>
          </a:p>
          <a:p>
            <a:endParaRPr lang="en-CA"/>
          </a:p>
          <a:p>
            <a:r>
              <a:rPr lang="en-CA"/>
              <a:t>And there are three main tools that something like </a:t>
            </a:r>
            <a:r>
              <a:rPr lang="en-CA" err="1"/>
              <a:t>chatGPT</a:t>
            </a:r>
            <a:r>
              <a:rPr lang="en-CA"/>
              <a:t> uses in order to understand and produce language in the form of text. </a:t>
            </a:r>
          </a:p>
        </p:txBody>
      </p:sp>
      <p:sp>
        <p:nvSpPr>
          <p:cNvPr id="4" name="Slide Number Placeholder 3"/>
          <p:cNvSpPr>
            <a:spLocks noGrp="1"/>
          </p:cNvSpPr>
          <p:nvPr>
            <p:ph type="sldNum" sz="quarter" idx="5"/>
          </p:nvPr>
        </p:nvSpPr>
        <p:spPr/>
        <p:txBody>
          <a:bodyPr/>
          <a:lstStyle/>
          <a:p>
            <a:fld id="{489A6A83-BA1C-4129-B02B-8EF7CD06248F}" type="slidenum">
              <a:rPr lang="en-CA" smtClean="0"/>
              <a:t>48</a:t>
            </a:fld>
            <a:endParaRPr lang="en-CA"/>
          </a:p>
        </p:txBody>
      </p:sp>
    </p:spTree>
    <p:extLst>
      <p:ext uri="{BB962C8B-B14F-4D97-AF65-F5344CB8AC3E}">
        <p14:creationId xmlns:p14="http://schemas.microsoft.com/office/powerpoint/2010/main" val="1157188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first of these tools is the use of large data sets and statistics. </a:t>
            </a:r>
            <a:r>
              <a:rPr lang="en-CA" err="1"/>
              <a:t>ChatGPT</a:t>
            </a:r>
            <a:r>
              <a:rPr lang="en-CA"/>
              <a:t> specifically was trained on an absurdly large amount of data – [INSERT STATS ABOUT BOOKS READ AND HUMAN READING TIME]</a:t>
            </a:r>
          </a:p>
          <a:p>
            <a:endParaRPr lang="en-CA"/>
          </a:p>
          <a:p>
            <a:r>
              <a:rPr lang="en-CA"/>
              <a:t>Through looking at this dataset, the model learns how likely different word pairings are, so it can start to predict which words are most likely to come next in a given sentence. If we take the sentence “the cat sat on the…” It would be able to predict that a work like “mat” would be very likely to come next. A word like floor would also be quite likely, and a word like cloud would probably not be very likely. You can think of this as being similar to the way that your phone </a:t>
            </a:r>
          </a:p>
          <a:p>
            <a:endParaRPr lang="en-CA"/>
          </a:p>
          <a:p>
            <a:r>
              <a:rPr lang="en-CA"/>
              <a:t>But there’s an additional piece here that adds a lot of the capability - It can also look back at past words and rate how much it needs to pay attention to them when guessing the next word. So in this example the word “cat” might be the most important, with the other words being less so. And it can look back across multiple sentences or paragraphs even, which is why it can stay on topic even when writing long responses.</a:t>
            </a:r>
          </a:p>
        </p:txBody>
      </p:sp>
      <p:sp>
        <p:nvSpPr>
          <p:cNvPr id="4" name="Slide Number Placeholder 3"/>
          <p:cNvSpPr>
            <a:spLocks noGrp="1"/>
          </p:cNvSpPr>
          <p:nvPr>
            <p:ph type="sldNum" sz="quarter" idx="5"/>
          </p:nvPr>
        </p:nvSpPr>
        <p:spPr/>
        <p:txBody>
          <a:bodyPr/>
          <a:lstStyle/>
          <a:p>
            <a:fld id="{489A6A83-BA1C-4129-B02B-8EF7CD06248F}" type="slidenum">
              <a:rPr lang="en-CA" smtClean="0"/>
              <a:t>49</a:t>
            </a:fld>
            <a:endParaRPr lang="en-CA"/>
          </a:p>
        </p:txBody>
      </p:sp>
    </p:spTree>
    <p:extLst>
      <p:ext uri="{BB962C8B-B14F-4D97-AF65-F5344CB8AC3E}">
        <p14:creationId xmlns:p14="http://schemas.microsoft.com/office/powerpoint/2010/main" val="1653936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Another piece something like </a:t>
            </a:r>
            <a:r>
              <a:rPr lang="en-CA" err="1"/>
              <a:t>chatGPT</a:t>
            </a:r>
            <a:r>
              <a:rPr lang="en-CA"/>
              <a:t> would use is the idea of relatedness. We’ve figured out ways to represent language as a set of numbers, and we can represent those numbers on a graph.</a:t>
            </a:r>
          </a:p>
          <a:p>
            <a:endParaRPr lang="en-CA"/>
          </a:p>
          <a:p>
            <a:r>
              <a:rPr lang="en-CA"/>
              <a:t> If we take the sentence “the cat sat on the mat” we could take those numbers and put them on a graph, like this. Then if we take a similar sentence like “the kitten laid on the cushion” and also put it on our graph it should end up quite close to our first sentence because they are quite similar in their meaning, despite sharing almost none of the identical words. </a:t>
            </a:r>
          </a:p>
          <a:p>
            <a:endParaRPr lang="en-CA"/>
          </a:p>
          <a:p>
            <a:r>
              <a:rPr lang="en-CA"/>
              <a:t>A sentence like “the dog chased the stick” is somewhat similar, but not very so it might get placed further away.</a:t>
            </a:r>
          </a:p>
          <a:p>
            <a:endParaRPr lang="en-CA"/>
          </a:p>
          <a:p>
            <a:r>
              <a:rPr lang="en-CA"/>
              <a:t>And finally a sentence such as “I enjoy eating chocolate” is completely unrelated and would get placed somewhere totally different.</a:t>
            </a:r>
          </a:p>
          <a:p>
            <a:endParaRPr lang="en-CA"/>
          </a:p>
          <a:p>
            <a:r>
              <a:rPr lang="en-CA" err="1"/>
              <a:t>ChatGPT</a:t>
            </a:r>
            <a:r>
              <a:rPr lang="en-CA"/>
              <a:t> would learn these related meanings through the use of statistics and lots of examples. And this is how </a:t>
            </a:r>
            <a:r>
              <a:rPr lang="en-CA" err="1"/>
              <a:t>ChatGPT</a:t>
            </a:r>
            <a:r>
              <a:rPr lang="en-CA"/>
              <a:t> can answer your questions – it can find the information which is similar in meaning. Now all this has been oversimplified, mostly because I’m showing it to you in 2 dimensions, instead of the several thousand that </a:t>
            </a:r>
            <a:r>
              <a:rPr lang="en-CA" err="1"/>
              <a:t>chatGPT</a:t>
            </a:r>
            <a:r>
              <a:rPr lang="en-CA"/>
              <a:t> actually uses, but the idea is the same. </a:t>
            </a:r>
          </a:p>
        </p:txBody>
      </p:sp>
      <p:sp>
        <p:nvSpPr>
          <p:cNvPr id="4" name="Slide Number Placeholder 3"/>
          <p:cNvSpPr>
            <a:spLocks noGrp="1"/>
          </p:cNvSpPr>
          <p:nvPr>
            <p:ph type="sldNum" sz="quarter" idx="5"/>
          </p:nvPr>
        </p:nvSpPr>
        <p:spPr/>
        <p:txBody>
          <a:bodyPr/>
          <a:lstStyle/>
          <a:p>
            <a:fld id="{489A6A83-BA1C-4129-B02B-8EF7CD06248F}" type="slidenum">
              <a:rPr lang="en-CA" smtClean="0"/>
              <a:t>50</a:t>
            </a:fld>
            <a:endParaRPr lang="en-CA"/>
          </a:p>
        </p:txBody>
      </p:sp>
    </p:spTree>
    <p:extLst>
      <p:ext uri="{BB962C8B-B14F-4D97-AF65-F5344CB8AC3E}">
        <p14:creationId xmlns:p14="http://schemas.microsoft.com/office/powerpoint/2010/main" val="14448849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Finally, we have human feedback. When you use </a:t>
            </a:r>
            <a:r>
              <a:rPr lang="en-CA" err="1"/>
              <a:t>chatGPT</a:t>
            </a:r>
            <a:r>
              <a:rPr lang="en-CA"/>
              <a:t> you’ll see the ability to leave a thumbs up or down whenever you get a response. This is called reinforcement learning, and it’s similar to how we train animals, where you might give a dog a treat when it does something you want it to, and give it a spray from a water bottle when it does something it’s not supposed to. </a:t>
            </a:r>
          </a:p>
          <a:p>
            <a:endParaRPr lang="en-CA"/>
          </a:p>
          <a:p>
            <a:r>
              <a:rPr lang="en-CA"/>
              <a:t>With machines this works a little differently. It’s more like the relatedness idea from the last slide, where it’ll change it’s response to be closer to desired inputs and further away from undesired ones. </a:t>
            </a:r>
          </a:p>
        </p:txBody>
      </p:sp>
      <p:sp>
        <p:nvSpPr>
          <p:cNvPr id="4" name="Slide Number Placeholder 3"/>
          <p:cNvSpPr>
            <a:spLocks noGrp="1"/>
          </p:cNvSpPr>
          <p:nvPr>
            <p:ph type="sldNum" sz="quarter" idx="5"/>
          </p:nvPr>
        </p:nvSpPr>
        <p:spPr/>
        <p:txBody>
          <a:bodyPr/>
          <a:lstStyle/>
          <a:p>
            <a:fld id="{489A6A83-BA1C-4129-B02B-8EF7CD06248F}" type="slidenum">
              <a:rPr lang="en-CA" smtClean="0"/>
              <a:t>51</a:t>
            </a:fld>
            <a:endParaRPr lang="en-CA"/>
          </a:p>
        </p:txBody>
      </p:sp>
    </p:spTree>
    <p:extLst>
      <p:ext uri="{BB962C8B-B14F-4D97-AF65-F5344CB8AC3E}">
        <p14:creationId xmlns:p14="http://schemas.microsoft.com/office/powerpoint/2010/main" val="2236757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Quickly, here is an oversimplified view of how ChatGPT works.</a:t>
            </a:r>
            <a:br>
              <a:rPr lang="en-CA"/>
            </a:br>
            <a:r>
              <a:rPr lang="en-CA"/>
              <a:t>First it looks at a large volume of text and tracks which words are statistically most likely to follow one another.</a:t>
            </a:r>
          </a:p>
          <a:p>
            <a:r>
              <a:rPr lang="en-CA"/>
              <a:t>Second, it uses these statistics to estimate how close words are in meaning to one another.</a:t>
            </a:r>
          </a:p>
          <a:p>
            <a:r>
              <a:rPr lang="en-CA"/>
              <a:t>Finally, it uses human feedback to help determine what kinds of sentences make sense.</a:t>
            </a:r>
            <a:br>
              <a:rPr lang="en-CA"/>
            </a:br>
            <a:endParaRPr lang="en-CA"/>
          </a:p>
          <a:p>
            <a:r>
              <a:rPr lang="en-CA"/>
              <a:t>https://youtu.be/ge8zRYmy4Yc</a:t>
            </a:r>
          </a:p>
        </p:txBody>
      </p:sp>
      <p:sp>
        <p:nvSpPr>
          <p:cNvPr id="4" name="Slide Number Placeholder 3"/>
          <p:cNvSpPr>
            <a:spLocks noGrp="1"/>
          </p:cNvSpPr>
          <p:nvPr>
            <p:ph type="sldNum" sz="quarter" idx="5"/>
          </p:nvPr>
        </p:nvSpPr>
        <p:spPr/>
        <p:txBody>
          <a:bodyPr/>
          <a:lstStyle/>
          <a:p>
            <a:fld id="{489A6A83-BA1C-4129-B02B-8EF7CD06248F}" type="slidenum">
              <a:rPr lang="en-CA" smtClean="0"/>
              <a:t>52</a:t>
            </a:fld>
            <a:endParaRPr lang="en-CA"/>
          </a:p>
        </p:txBody>
      </p:sp>
    </p:spTree>
    <p:extLst>
      <p:ext uri="{BB962C8B-B14F-4D97-AF65-F5344CB8AC3E}">
        <p14:creationId xmlns:p14="http://schemas.microsoft.com/office/powerpoint/2010/main" val="3014151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Safety has degraded this though</a:t>
            </a:r>
          </a:p>
        </p:txBody>
      </p:sp>
      <p:sp>
        <p:nvSpPr>
          <p:cNvPr id="4" name="Slide Number Placeholder 3"/>
          <p:cNvSpPr>
            <a:spLocks noGrp="1"/>
          </p:cNvSpPr>
          <p:nvPr>
            <p:ph type="sldNum" sz="quarter" idx="5"/>
          </p:nvPr>
        </p:nvSpPr>
        <p:spPr/>
        <p:txBody>
          <a:bodyPr/>
          <a:lstStyle/>
          <a:p>
            <a:fld id="{B22A35C6-39A3-469B-8C78-C7F2C1F941E4}" type="slidenum">
              <a:rPr lang="en-CA" smtClean="0"/>
              <a:t>53</a:t>
            </a:fld>
            <a:endParaRPr lang="en-CA"/>
          </a:p>
        </p:txBody>
      </p:sp>
    </p:spTree>
    <p:extLst>
      <p:ext uri="{BB962C8B-B14F-4D97-AF65-F5344CB8AC3E}">
        <p14:creationId xmlns:p14="http://schemas.microsoft.com/office/powerpoint/2010/main" val="1227157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89A6A83-BA1C-4129-B02B-8EF7CD06248F}" type="slidenum">
              <a:rPr lang="en-CA" smtClean="0"/>
              <a:t>55</a:t>
            </a:fld>
            <a:endParaRPr lang="en-CA"/>
          </a:p>
        </p:txBody>
      </p:sp>
    </p:spTree>
    <p:extLst>
      <p:ext uri="{BB962C8B-B14F-4D97-AF65-F5344CB8AC3E}">
        <p14:creationId xmlns:p14="http://schemas.microsoft.com/office/powerpoint/2010/main" val="1584488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V1 </a:t>
            </a:r>
            <a:r>
              <a:rPr lang="en-CA" err="1"/>
              <a:t>feb</a:t>
            </a:r>
            <a:r>
              <a:rPr lang="en-CA"/>
              <a:t> 2022</a:t>
            </a:r>
          </a:p>
          <a:p>
            <a:r>
              <a:rPr lang="en-CA"/>
              <a:t>V5 mar 2023</a:t>
            </a:r>
          </a:p>
          <a:p>
            <a:endParaRPr lang="en-CA"/>
          </a:p>
        </p:txBody>
      </p:sp>
      <p:sp>
        <p:nvSpPr>
          <p:cNvPr id="4" name="Slide Number Placeholder 3"/>
          <p:cNvSpPr>
            <a:spLocks noGrp="1"/>
          </p:cNvSpPr>
          <p:nvPr>
            <p:ph type="sldNum" sz="quarter" idx="5"/>
          </p:nvPr>
        </p:nvSpPr>
        <p:spPr/>
        <p:txBody>
          <a:bodyPr/>
          <a:lstStyle/>
          <a:p>
            <a:fld id="{489A6A83-BA1C-4129-B02B-8EF7CD06248F}" type="slidenum">
              <a:rPr lang="en-CA" smtClean="0"/>
              <a:t>59</a:t>
            </a:fld>
            <a:endParaRPr lang="en-CA"/>
          </a:p>
        </p:txBody>
      </p:sp>
    </p:spTree>
    <p:extLst>
      <p:ext uri="{BB962C8B-B14F-4D97-AF65-F5344CB8AC3E}">
        <p14:creationId xmlns:p14="http://schemas.microsoft.com/office/powerpoint/2010/main" val="2080273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89A6A83-BA1C-4129-B02B-8EF7CD06248F}" type="slidenum">
              <a:rPr lang="en-CA" smtClean="0"/>
              <a:t>60</a:t>
            </a:fld>
            <a:endParaRPr lang="en-CA"/>
          </a:p>
        </p:txBody>
      </p:sp>
    </p:spTree>
    <p:extLst>
      <p:ext uri="{BB962C8B-B14F-4D97-AF65-F5344CB8AC3E}">
        <p14:creationId xmlns:p14="http://schemas.microsoft.com/office/powerpoint/2010/main" val="2693305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And I think a lot of people have felt some version of this feeling you hear a lot when people talk about emails. They’re just too many things to try to keep track of – it keeps coming in faster than you can process it and so it builds up then slowly builds up until you feel like you’re drowning in it.</a:t>
            </a:r>
            <a:endParaRPr lang="en-US"/>
          </a:p>
        </p:txBody>
      </p:sp>
      <p:sp>
        <p:nvSpPr>
          <p:cNvPr id="4" name="Slide Number Placeholder 3"/>
          <p:cNvSpPr>
            <a:spLocks noGrp="1"/>
          </p:cNvSpPr>
          <p:nvPr>
            <p:ph type="sldNum" sz="quarter" idx="5"/>
          </p:nvPr>
        </p:nvSpPr>
        <p:spPr/>
        <p:txBody>
          <a:bodyPr/>
          <a:lstStyle/>
          <a:p>
            <a:fld id="{489A6A83-BA1C-4129-B02B-8EF7CD06248F}" type="slidenum">
              <a:rPr lang="en-CA" smtClean="0"/>
              <a:t>6</a:t>
            </a:fld>
            <a:endParaRPr lang="en-CA"/>
          </a:p>
        </p:txBody>
      </p:sp>
    </p:spTree>
    <p:extLst>
      <p:ext uri="{BB962C8B-B14F-4D97-AF65-F5344CB8AC3E}">
        <p14:creationId xmlns:p14="http://schemas.microsoft.com/office/powerpoint/2010/main" val="3970525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89A6A83-BA1C-4129-B02B-8EF7CD06248F}" type="slidenum">
              <a:rPr lang="en-CA" smtClean="0"/>
              <a:t>61</a:t>
            </a:fld>
            <a:endParaRPr lang="en-CA"/>
          </a:p>
        </p:txBody>
      </p:sp>
    </p:spTree>
    <p:extLst>
      <p:ext uri="{BB962C8B-B14F-4D97-AF65-F5344CB8AC3E}">
        <p14:creationId xmlns:p14="http://schemas.microsoft.com/office/powerpoint/2010/main" val="930915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 is it that we all feel this way?</a:t>
            </a:r>
          </a:p>
          <a:p>
            <a:endParaRPr lang="en-CA" dirty="0"/>
          </a:p>
          <a:p>
            <a:r>
              <a:rPr lang="en-CA" dirty="0"/>
              <a:t>I think one piece of the answer here is that the structure of knowledge has changed. </a:t>
            </a:r>
          </a:p>
          <a:p>
            <a:r>
              <a:rPr lang="en-CA" dirty="0"/>
              <a:t>In the past, knowledge had to be transmitted through either people, or perhaps books, and this meant that knowledge was bound by location. You had to physically be in a specific place spatially in order to access a piece of knowledge. A result of this is that knowledge could only move as fast as people could physically carry it. Knowledge moved at approximately human speeds.</a:t>
            </a:r>
            <a:br>
              <a:rPr lang="en-CA" dirty="0"/>
            </a:br>
            <a:br>
              <a:rPr lang="en-CA" dirty="0"/>
            </a:br>
            <a:r>
              <a:rPr lang="en-CA" dirty="0"/>
              <a:t>But since the invention of electricity, this has all started to change. Suddenly information started to move so quickly that it effectively becomes instantaneous to human perception. And as we’ve iterated on this technology, we’ve expanded it’s access – where with today’s satellite internet – an average person can access the entire sum total of human knowledge from anywhere at anytime. </a:t>
            </a:r>
          </a:p>
          <a:p>
            <a:endParaRPr lang="en-CA" dirty="0"/>
          </a:p>
          <a:p>
            <a:r>
              <a:rPr lang="en-CA" dirty="0"/>
              <a:t>And this has opened up so many new possibilities. New opportunities for communication, collaboration, scientific advancement. And we’ve started to experience changes in our world and in our culture at a rate that humanity has never experienced before. </a:t>
            </a:r>
          </a:p>
          <a:p>
            <a:endParaRPr lang="en-CA" dirty="0"/>
          </a:p>
          <a:p>
            <a:r>
              <a:rPr lang="en-CA" dirty="0"/>
              <a:t>---</a:t>
            </a:r>
          </a:p>
          <a:p>
            <a:endParaRPr lang="en-CA" dirty="0"/>
          </a:p>
          <a:p>
            <a:r>
              <a:rPr lang="en-CA" dirty="0"/>
              <a:t>As an extension of this theory, which we can think of as “the medium is the message”, we can also take it and apply it to universities. Universities are knowledge institutions, </a:t>
            </a:r>
          </a:p>
          <a:p>
            <a:r>
              <a:rPr lang="en-CA" dirty="0"/>
              <a:t>Knowledge is an evolutionary artifact which changes over time. </a:t>
            </a:r>
          </a:p>
        </p:txBody>
      </p:sp>
      <p:sp>
        <p:nvSpPr>
          <p:cNvPr id="4" name="Slide Number Placeholder 3"/>
          <p:cNvSpPr>
            <a:spLocks noGrp="1"/>
          </p:cNvSpPr>
          <p:nvPr>
            <p:ph type="sldNum" sz="quarter" idx="5"/>
          </p:nvPr>
        </p:nvSpPr>
        <p:spPr/>
        <p:txBody>
          <a:bodyPr/>
          <a:lstStyle/>
          <a:p>
            <a:fld id="{489A6A83-BA1C-4129-B02B-8EF7CD06248F}" type="slidenum">
              <a:rPr lang="en-CA" smtClean="0"/>
              <a:t>7</a:t>
            </a:fld>
            <a:endParaRPr lang="en-CA"/>
          </a:p>
        </p:txBody>
      </p:sp>
    </p:spTree>
    <p:extLst>
      <p:ext uri="{BB962C8B-B14F-4D97-AF65-F5344CB8AC3E}">
        <p14:creationId xmlns:p14="http://schemas.microsoft.com/office/powerpoint/2010/main" val="3299759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4232796a75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4232796a7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Even though in our modern world we think of technology as meaning electronic computers -&gt; ex: ‘tech industry’, this isn’t really accurate.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fact humans have been using technology for our entire existence as a species - some people would say it is one of the fundamental things which makes us human. And if we substitute the word technology for ‘tool’ this becomes a little more clear.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One of the first tools that humans created and used was clothing. We would take pieces of the world around us - often other animals - and fashion them into things that we could wear to increase our ability to survive in different environments, or allow us to carry more things. Pockets and bags are a very underrated technology considering how useful they are. We did a very similar thing to increase our ability to hunt – crafting ourselves artificial armor and claws.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We’ve done similar things with other tools like shovels or rakes. And we do it every day inside of our classrooms as well. We use scissors to cut things in ways that we couldn’t with our hands. We use pencils to be able to leave marks on our environment, allowing us to remember things or communicate with others in ways that we can’t using our body alone.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All of these things which I’ve just shown you are ways that humans have used technology to alter and enhance the physical abilities of our bodies.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Interestingly, this technology use has actually come back around and affected our bodies as well. Humans have one of the weakest digestive systems out of any animal. We don’t have strong jaws, and if we ate things the way other animals did we would almost certainly get sick. </a:t>
            </a:r>
            <a:r>
              <a:rPr lang="en" dirty="0">
                <a:solidFill>
                  <a:schemeClr val="dk1"/>
                </a:solidFill>
              </a:rPr>
              <a:t>And yet, we have the widest variety of food sources out of any animal. How is this possible? (would anyone like to guess?) </a:t>
            </a:r>
            <a:endParaRPr dirty="0">
              <a:solidFill>
                <a:schemeClr val="dk1"/>
              </a:solidFill>
            </a:endParaRPr>
          </a:p>
          <a:p>
            <a:pPr marL="0" lvl="0" indent="0" algn="l" rtl="0">
              <a:spcBef>
                <a:spcPts val="0"/>
              </a:spcBef>
              <a:spcAft>
                <a:spcPts val="0"/>
              </a:spcAft>
              <a:buNone/>
            </a:pPr>
            <a:r>
              <a:rPr lang="en" dirty="0"/>
              <a:t>The answer is - we don’t eat things the way other animals do - we use fire and heat to cook our food, cleaning it of harmful bacteria or substances. We also use things like knives to cut and crush food externally, so we don’t </a:t>
            </a:r>
            <a:r>
              <a:rPr lang="en" i="1" dirty="0"/>
              <a:t>need</a:t>
            </a:r>
            <a:r>
              <a:rPr lang="en" dirty="0"/>
              <a:t> to have strong jaws to chew it.</a:t>
            </a:r>
            <a:endParaRPr dirty="0"/>
          </a:p>
          <a:p>
            <a:pPr marL="0" lvl="0" indent="0" algn="l" rtl="0">
              <a:spcBef>
                <a:spcPts val="0"/>
              </a:spcBef>
              <a:spcAft>
                <a:spcPts val="0"/>
              </a:spcAft>
              <a:buNone/>
            </a:pPr>
            <a:r>
              <a:rPr lang="en" dirty="0"/>
              <a:t>Because we’ve been doing it for long enough, cooking has affected our biology. We call this the extended stomach. You can’t understand the human digestive system without also understanding how we use cooking to </a:t>
            </a:r>
            <a:r>
              <a:rPr lang="en" b="1" dirty="0"/>
              <a:t>extend </a:t>
            </a:r>
            <a:r>
              <a:rPr lang="en" dirty="0"/>
              <a:t>and enhance that digestive system. The cooking IS a part of the digestive system, even though it happens outside of our bodies.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this language of </a:t>
            </a:r>
            <a:r>
              <a:rPr lang="en" b="1" dirty="0"/>
              <a:t>extending </a:t>
            </a:r>
            <a:r>
              <a:rPr lang="en" dirty="0"/>
              <a:t>our abilities isn’t an obscure academic term either. This is a screenshot that I took directly from the BC grade 6 ADST curriculum.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talk about systems which evolve together, we often think of biology and the external physical environment, where as one of these things change the other will tend to change with it – we call this the phenotype of an organism and it can be seen a lot in nature vs nurture debates. </a:t>
            </a:r>
          </a:p>
          <a:p>
            <a:r>
              <a:rPr lang="en-CA" dirty="0"/>
              <a:t>But with humans, things get a little more complicated. We also have cultural influences which affect how we behave, who we desire as partners, and what physical structures we build. </a:t>
            </a:r>
          </a:p>
          <a:p>
            <a:r>
              <a:rPr lang="en-CA" dirty="0"/>
              <a:t>And we also have technology, which has huge impacts on our culture – just think of the internet. Fossil Fuel technology is having a profound </a:t>
            </a:r>
            <a:r>
              <a:rPr lang="en-CA" i="1" dirty="0"/>
              <a:t>negative</a:t>
            </a:r>
            <a:r>
              <a:rPr lang="en-CA" dirty="0"/>
              <a:t> impact on our environment. And as we saw with the extended stomach, some of our oldest technologies have even had time to affect our biological structures, and with new tech like gene editing we may even start to see large biological impacts within single human lifetimes.</a:t>
            </a:r>
          </a:p>
          <a:p>
            <a:endParaRPr lang="en-CA" dirty="0"/>
          </a:p>
          <a:p>
            <a:r>
              <a:rPr lang="en-CA" dirty="0"/>
              <a:t>So we have, and have had a profound connection to, and reliance on artificially created technologies for as long as we have been human. And this is what makes us a “cybernetic organism” – we are part technology and part biology. </a:t>
            </a:r>
          </a:p>
        </p:txBody>
      </p:sp>
      <p:sp>
        <p:nvSpPr>
          <p:cNvPr id="4" name="Slide Number Placeholder 3"/>
          <p:cNvSpPr>
            <a:spLocks noGrp="1"/>
          </p:cNvSpPr>
          <p:nvPr>
            <p:ph type="sldNum" sz="quarter" idx="5"/>
          </p:nvPr>
        </p:nvSpPr>
        <p:spPr/>
        <p:txBody>
          <a:bodyPr/>
          <a:lstStyle/>
          <a:p>
            <a:fld id="{489A6A83-BA1C-4129-B02B-8EF7CD06248F}" type="slidenum">
              <a:rPr lang="en-CA" smtClean="0"/>
              <a:t>9</a:t>
            </a:fld>
            <a:endParaRPr lang="en-CA"/>
          </a:p>
        </p:txBody>
      </p:sp>
    </p:spTree>
    <p:extLst>
      <p:ext uri="{BB962C8B-B14F-4D97-AF65-F5344CB8AC3E}">
        <p14:creationId xmlns:p14="http://schemas.microsoft.com/office/powerpoint/2010/main" val="3939388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to argue this point, I will let Socrates speak for himself. </a:t>
            </a:r>
          </a:p>
          <a:p>
            <a:endParaRPr lang="en-CA" dirty="0"/>
          </a:p>
          <a:p>
            <a:r>
              <a:rPr lang="en-CA" dirty="0"/>
              <a:t>Here Socrates is voicing his concern that people who were using written text to understand and remember things, haven’t </a:t>
            </a:r>
            <a:r>
              <a:rPr lang="en-CA" i="1" dirty="0"/>
              <a:t>really</a:t>
            </a:r>
            <a:r>
              <a:rPr lang="en-CA" i="0" dirty="0"/>
              <a:t> learned that thing. </a:t>
            </a:r>
          </a:p>
          <a:p>
            <a:endParaRPr lang="en-CA" i="0" dirty="0"/>
          </a:p>
          <a:p>
            <a:r>
              <a:rPr lang="en-CA" i="0" dirty="0"/>
              <a:t>And I bring up this argument for two reasons:</a:t>
            </a:r>
          </a:p>
          <a:p>
            <a:r>
              <a:rPr lang="en-CA" i="0" dirty="0"/>
              <a:t>1) I want to poke fun at it a little bit. It’s basically a time honored tradition for older generations to complain that younger ones are over-reliant on whatever the new thing is at the time. And it’s incredibly amusing to me that the only reason we can remember Socrates didn’t like writing… is because his students took the time to write down his words.</a:t>
            </a:r>
          </a:p>
          <a:p>
            <a:r>
              <a:rPr lang="en-CA" i="0" dirty="0"/>
              <a:t>2) But on the other hand, I believe there is a valid concern in here. It is possible to take this too far – Wall-E is a great movie that explored this, where the humans on their spaceship are basically infantilized by the ship’s computer – they are completely incapably of thinking, or even moving independently. </a:t>
            </a:r>
            <a:endParaRPr lang="en-CA" dirty="0"/>
          </a:p>
        </p:txBody>
      </p:sp>
      <p:sp>
        <p:nvSpPr>
          <p:cNvPr id="4" name="Slide Number Placeholder 3"/>
          <p:cNvSpPr>
            <a:spLocks noGrp="1"/>
          </p:cNvSpPr>
          <p:nvPr>
            <p:ph type="sldNum" sz="quarter" idx="5"/>
          </p:nvPr>
        </p:nvSpPr>
        <p:spPr/>
        <p:txBody>
          <a:bodyPr/>
          <a:lstStyle/>
          <a:p>
            <a:fld id="{489A6A83-BA1C-4129-B02B-8EF7CD06248F}" type="slidenum">
              <a:rPr lang="en-CA" smtClean="0"/>
              <a:t>10</a:t>
            </a:fld>
            <a:endParaRPr lang="en-CA"/>
          </a:p>
        </p:txBody>
      </p:sp>
    </p:spTree>
    <p:extLst>
      <p:ext uri="{BB962C8B-B14F-4D97-AF65-F5344CB8AC3E}">
        <p14:creationId xmlns:p14="http://schemas.microsoft.com/office/powerpoint/2010/main" val="99326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66" name="Google Shape;66;p1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322737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62" name="Google Shape;62;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002644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FA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cxnSp>
        <p:nvCxnSpPr>
          <p:cNvPr id="7" name="Straight Connector 6">
            <a:extLst>
              <a:ext uri="{FF2B5EF4-FFF2-40B4-BE49-F238E27FC236}">
                <a16:creationId xmlns:a16="http://schemas.microsoft.com/office/drawing/2014/main" id="{352A357B-BE98-E5A2-FD1C-50D838A13738}"/>
              </a:ext>
            </a:extLst>
          </p:cNvPr>
          <p:cNvCxnSpPr/>
          <p:nvPr userDrawn="1"/>
        </p:nvCxnSpPr>
        <p:spPr>
          <a:xfrm>
            <a:off x="415600" y="326936"/>
            <a:ext cx="11360800" cy="0"/>
          </a:xfrm>
          <a:prstGeom prst="line">
            <a:avLst/>
          </a:prstGeom>
          <a:ln w="28575">
            <a:solidFill>
              <a:srgbClr val="55C8E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B174D4-54DE-C918-F669-CE3F345623DA}"/>
              </a:ext>
            </a:extLst>
          </p:cNvPr>
          <p:cNvCxnSpPr>
            <a:cxnSpLocks/>
          </p:cNvCxnSpPr>
          <p:nvPr userDrawn="1"/>
        </p:nvCxnSpPr>
        <p:spPr>
          <a:xfrm>
            <a:off x="378990" y="6583850"/>
            <a:ext cx="11397410" cy="0"/>
          </a:xfrm>
          <a:prstGeom prst="line">
            <a:avLst/>
          </a:prstGeom>
          <a:ln w="28575">
            <a:solidFill>
              <a:srgbClr val="55C8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jpeg"/></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1.png"/><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19.png"/><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8D47D0-F91F-7E9C-689E-CEC2212D2879}"/>
              </a:ext>
            </a:extLst>
          </p:cNvPr>
          <p:cNvSpPr>
            <a:spLocks noGrp="1"/>
          </p:cNvSpPr>
          <p:nvPr>
            <p:ph type="ctrTitle"/>
          </p:nvPr>
        </p:nvSpPr>
        <p:spPr>
          <a:xfrm>
            <a:off x="2567047" y="744474"/>
            <a:ext cx="7057906" cy="2387600"/>
          </a:xfrm>
        </p:spPr>
        <p:txBody>
          <a:bodyPr/>
          <a:lstStyle/>
          <a:p>
            <a:r>
              <a:rPr lang="en-CA" dirty="0"/>
              <a:t>Designing your ideal*</a:t>
            </a:r>
            <a:br>
              <a:rPr lang="en-CA" dirty="0"/>
            </a:br>
            <a:r>
              <a:rPr lang="en-CA" dirty="0"/>
              <a:t> note-taking system</a:t>
            </a:r>
          </a:p>
        </p:txBody>
      </p:sp>
      <p:sp>
        <p:nvSpPr>
          <p:cNvPr id="5" name="Subtitle 4">
            <a:extLst>
              <a:ext uri="{FF2B5EF4-FFF2-40B4-BE49-F238E27FC236}">
                <a16:creationId xmlns:a16="http://schemas.microsoft.com/office/drawing/2014/main" id="{CC9AC26C-E54B-4A75-D918-587610E28FA4}"/>
              </a:ext>
            </a:extLst>
          </p:cNvPr>
          <p:cNvSpPr>
            <a:spLocks noGrp="1"/>
          </p:cNvSpPr>
          <p:nvPr>
            <p:ph type="subTitle" idx="1"/>
          </p:nvPr>
        </p:nvSpPr>
        <p:spPr>
          <a:xfrm>
            <a:off x="3129011" y="779170"/>
            <a:ext cx="5933978" cy="586643"/>
          </a:xfrm>
        </p:spPr>
        <p:txBody>
          <a:bodyPr/>
          <a:lstStyle/>
          <a:p>
            <a:r>
              <a:rPr lang="en-CA" dirty="0"/>
              <a:t>As you come in take some time to think about</a:t>
            </a:r>
          </a:p>
        </p:txBody>
      </p:sp>
      <p:sp>
        <p:nvSpPr>
          <p:cNvPr id="6" name="Subtitle 4">
            <a:extLst>
              <a:ext uri="{FF2B5EF4-FFF2-40B4-BE49-F238E27FC236}">
                <a16:creationId xmlns:a16="http://schemas.microsoft.com/office/drawing/2014/main" id="{96BE381D-29CE-B9AE-99CE-C74CF444E425}"/>
              </a:ext>
            </a:extLst>
          </p:cNvPr>
          <p:cNvSpPr txBox="1">
            <a:spLocks/>
          </p:cNvSpPr>
          <p:nvPr/>
        </p:nvSpPr>
        <p:spPr>
          <a:xfrm>
            <a:off x="7197160" y="3132074"/>
            <a:ext cx="2256938" cy="5866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sz="1600" dirty="0"/>
              <a:t>*Realism not required</a:t>
            </a:r>
          </a:p>
        </p:txBody>
      </p:sp>
      <p:sp>
        <p:nvSpPr>
          <p:cNvPr id="8" name="TextBox 7">
            <a:extLst>
              <a:ext uri="{FF2B5EF4-FFF2-40B4-BE49-F238E27FC236}">
                <a16:creationId xmlns:a16="http://schemas.microsoft.com/office/drawing/2014/main" id="{9BE87F3C-E540-7753-0C35-5161301F8861}"/>
              </a:ext>
            </a:extLst>
          </p:cNvPr>
          <p:cNvSpPr txBox="1"/>
          <p:nvPr/>
        </p:nvSpPr>
        <p:spPr>
          <a:xfrm>
            <a:off x="2908757" y="2828672"/>
            <a:ext cx="6374486" cy="369332"/>
          </a:xfrm>
          <a:prstGeom prst="rect">
            <a:avLst/>
          </a:prstGeom>
          <a:noFill/>
        </p:spPr>
        <p:txBody>
          <a:bodyPr wrap="square">
            <a:spAutoFit/>
          </a:bodyPr>
          <a:lstStyle/>
          <a:p>
            <a:r>
              <a:rPr lang="en-CA" b="0" dirty="0">
                <a:effectLst/>
              </a:rPr>
              <a:t> </a:t>
            </a:r>
            <a:endParaRPr lang="en-CA" dirty="0"/>
          </a:p>
        </p:txBody>
      </p:sp>
      <p:sp>
        <p:nvSpPr>
          <p:cNvPr id="10" name="TextBox 9">
            <a:extLst>
              <a:ext uri="{FF2B5EF4-FFF2-40B4-BE49-F238E27FC236}">
                <a16:creationId xmlns:a16="http://schemas.microsoft.com/office/drawing/2014/main" id="{65EBFF43-756D-7124-FB25-C34BD3FB083B}"/>
              </a:ext>
            </a:extLst>
          </p:cNvPr>
          <p:cNvSpPr txBox="1"/>
          <p:nvPr/>
        </p:nvSpPr>
        <p:spPr>
          <a:xfrm>
            <a:off x="6295154" y="5907423"/>
            <a:ext cx="2256938" cy="400110"/>
          </a:xfrm>
          <a:prstGeom prst="rect">
            <a:avLst/>
          </a:prstGeom>
          <a:noFill/>
        </p:spPr>
        <p:txBody>
          <a:bodyPr wrap="square">
            <a:spAutoFit/>
          </a:bodyPr>
          <a:lstStyle/>
          <a:p>
            <a:pPr algn="ctr"/>
            <a:r>
              <a:rPr lang="en-CA" sz="2000" dirty="0"/>
              <a:t>bit.ly/3ti02KP</a:t>
            </a:r>
          </a:p>
        </p:txBody>
      </p:sp>
      <p:pic>
        <p:nvPicPr>
          <p:cNvPr id="1028" name="Picture 4" descr="GitHub Logo and symbol, meaning, history, PNG, brand">
            <a:extLst>
              <a:ext uri="{FF2B5EF4-FFF2-40B4-BE49-F238E27FC236}">
                <a16:creationId xmlns:a16="http://schemas.microsoft.com/office/drawing/2014/main" id="{D43276CD-E994-870E-6755-67F708077E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6613" y="4838182"/>
            <a:ext cx="1654020" cy="9303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6CBAD1F-F84E-1F49-E52E-C46B118047B0}"/>
              </a:ext>
            </a:extLst>
          </p:cNvPr>
          <p:cNvSpPr txBox="1"/>
          <p:nvPr/>
        </p:nvSpPr>
        <p:spPr>
          <a:xfrm>
            <a:off x="6096000" y="4378634"/>
            <a:ext cx="2655246" cy="369332"/>
          </a:xfrm>
          <a:prstGeom prst="rect">
            <a:avLst/>
          </a:prstGeom>
          <a:noFill/>
        </p:spPr>
        <p:txBody>
          <a:bodyPr wrap="square">
            <a:spAutoFit/>
          </a:bodyPr>
          <a:lstStyle/>
          <a:p>
            <a:pPr algn="ctr"/>
            <a:r>
              <a:rPr lang="en-CA" dirty="0"/>
              <a:t>Download Starter Files</a:t>
            </a:r>
          </a:p>
        </p:txBody>
      </p:sp>
      <p:sp>
        <p:nvSpPr>
          <p:cNvPr id="13" name="TextBox 12">
            <a:extLst>
              <a:ext uri="{FF2B5EF4-FFF2-40B4-BE49-F238E27FC236}">
                <a16:creationId xmlns:a16="http://schemas.microsoft.com/office/drawing/2014/main" id="{EB668D98-8AB4-C01D-C7DF-EDAD1986D30C}"/>
              </a:ext>
            </a:extLst>
          </p:cNvPr>
          <p:cNvSpPr txBox="1"/>
          <p:nvPr/>
        </p:nvSpPr>
        <p:spPr>
          <a:xfrm>
            <a:off x="4074728" y="5924356"/>
            <a:ext cx="1456559" cy="369332"/>
          </a:xfrm>
          <a:prstGeom prst="rect">
            <a:avLst/>
          </a:prstGeom>
          <a:noFill/>
        </p:spPr>
        <p:txBody>
          <a:bodyPr wrap="square">
            <a:spAutoFit/>
          </a:bodyPr>
          <a:lstStyle/>
          <a:p>
            <a:pPr algn="ctr"/>
            <a:r>
              <a:rPr lang="en-CA" dirty="0"/>
              <a:t>obsidian.md</a:t>
            </a:r>
          </a:p>
        </p:txBody>
      </p:sp>
      <p:pic>
        <p:nvPicPr>
          <p:cNvPr id="1030" name="Picture 6">
            <a:extLst>
              <a:ext uri="{FF2B5EF4-FFF2-40B4-BE49-F238E27FC236}">
                <a16:creationId xmlns:a16="http://schemas.microsoft.com/office/drawing/2014/main" id="{49BF72B7-1F33-50ED-E4DB-086892C982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1499" y="4937171"/>
            <a:ext cx="869753" cy="8697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A3EC7FC-8262-3603-26F9-5D71D345A830}"/>
              </a:ext>
            </a:extLst>
          </p:cNvPr>
          <p:cNvSpPr txBox="1"/>
          <p:nvPr/>
        </p:nvSpPr>
        <p:spPr>
          <a:xfrm>
            <a:off x="3567721" y="4378634"/>
            <a:ext cx="2655246" cy="369332"/>
          </a:xfrm>
          <a:prstGeom prst="rect">
            <a:avLst/>
          </a:prstGeom>
          <a:noFill/>
        </p:spPr>
        <p:txBody>
          <a:bodyPr wrap="square">
            <a:spAutoFit/>
          </a:bodyPr>
          <a:lstStyle/>
          <a:p>
            <a:pPr algn="ctr"/>
            <a:r>
              <a:rPr lang="en-CA" dirty="0"/>
              <a:t>Download Obsidian</a:t>
            </a:r>
          </a:p>
        </p:txBody>
      </p:sp>
    </p:spTree>
    <p:extLst>
      <p:ext uri="{BB962C8B-B14F-4D97-AF65-F5344CB8AC3E}">
        <p14:creationId xmlns:p14="http://schemas.microsoft.com/office/powerpoint/2010/main" val="3446079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ocratesComplaining">
            <a:hlinkClick r:id="" action="ppaction://media"/>
            <a:extLst>
              <a:ext uri="{FF2B5EF4-FFF2-40B4-BE49-F238E27FC236}">
                <a16:creationId xmlns:a16="http://schemas.microsoft.com/office/drawing/2014/main" id="{5266A2FE-6F4D-4E53-7DEA-F7BFD75C0419}"/>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t="8439" b="17960"/>
          <a:stretch/>
        </p:blipFill>
        <p:spPr>
          <a:xfrm>
            <a:off x="137160" y="121920"/>
            <a:ext cx="5225143" cy="4746171"/>
          </a:xfrm>
          <a:ln>
            <a:solidFill>
              <a:schemeClr val="tx1"/>
            </a:solidFill>
          </a:ln>
        </p:spPr>
      </p:pic>
      <p:sp>
        <p:nvSpPr>
          <p:cNvPr id="6" name="TextBox 5">
            <a:extLst>
              <a:ext uri="{FF2B5EF4-FFF2-40B4-BE49-F238E27FC236}">
                <a16:creationId xmlns:a16="http://schemas.microsoft.com/office/drawing/2014/main" id="{0C3B0921-202D-A20D-9368-CD71ECED47D6}"/>
              </a:ext>
            </a:extLst>
          </p:cNvPr>
          <p:cNvSpPr txBox="1"/>
          <p:nvPr/>
        </p:nvSpPr>
        <p:spPr>
          <a:xfrm>
            <a:off x="141511" y="4218345"/>
            <a:ext cx="5225143" cy="2585323"/>
          </a:xfrm>
          <a:prstGeom prst="rect">
            <a:avLst/>
          </a:prstGeom>
          <a:solidFill>
            <a:schemeClr val="bg1"/>
          </a:solidFill>
          <a:ln w="19050">
            <a:solidFill>
              <a:schemeClr val="tx1"/>
            </a:solidFill>
          </a:ln>
        </p:spPr>
        <p:txBody>
          <a:bodyPr wrap="square">
            <a:spAutoFit/>
          </a:bodyPr>
          <a:lstStyle/>
          <a:p>
            <a:r>
              <a:rPr lang="en-CA" i="1" dirty="0"/>
              <a:t>“The discovery of the alphabet will create forgetfulness in the learners' souls, because they will not use their memories; they will trust to the external written characters and not remember of themselves... You give your disciples not truth but the semblance of truth; they will be heroes of many things, and will have learned nothing; they will appear to be omniscient and will generally know nothing”</a:t>
            </a:r>
          </a:p>
          <a:p>
            <a:pPr algn="r"/>
            <a:r>
              <a:rPr lang="en-CA" dirty="0"/>
              <a:t>    - Socrates, ”Phaedrus”</a:t>
            </a:r>
          </a:p>
        </p:txBody>
      </p:sp>
      <p:pic>
        <p:nvPicPr>
          <p:cNvPr id="1028" name="Picture 4" descr="Old Man Yells at Cloud | Know Your Meme">
            <a:extLst>
              <a:ext uri="{FF2B5EF4-FFF2-40B4-BE49-F238E27FC236}">
                <a16:creationId xmlns:a16="http://schemas.microsoft.com/office/drawing/2014/main" id="{95490DA9-A97D-2B11-1687-FF3722220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6919" y="524390"/>
            <a:ext cx="4141424" cy="23325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Wall-E – Paradise Regained? Reflections on the Garden of Eden and Man's  Labor – Naturalis Historia">
            <a:extLst>
              <a:ext uri="{FF2B5EF4-FFF2-40B4-BE49-F238E27FC236}">
                <a16:creationId xmlns:a16="http://schemas.microsoft.com/office/drawing/2014/main" id="{803BA50C-D690-6656-0CB5-DDDC285B3B3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2857"/>
          <a:stretch/>
        </p:blipFill>
        <p:spPr bwMode="auto">
          <a:xfrm>
            <a:off x="6836919" y="3016251"/>
            <a:ext cx="4164566" cy="30366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87CB93F-171A-8E1F-171A-50DB618B1E1B}"/>
              </a:ext>
            </a:extLst>
          </p:cNvPr>
          <p:cNvSpPr txBox="1"/>
          <p:nvPr/>
        </p:nvSpPr>
        <p:spPr>
          <a:xfrm>
            <a:off x="5371005" y="6488668"/>
            <a:ext cx="5705203" cy="369332"/>
          </a:xfrm>
          <a:prstGeom prst="rect">
            <a:avLst/>
          </a:prstGeom>
          <a:noFill/>
        </p:spPr>
        <p:txBody>
          <a:bodyPr wrap="square">
            <a:spAutoFit/>
          </a:bodyPr>
          <a:lstStyle/>
          <a:p>
            <a:r>
              <a:rPr lang="en-US" dirty="0">
                <a:effectLst/>
              </a:rPr>
              <a:t>McLuhan, M., &amp; Fiore, Q. (1967)</a:t>
            </a:r>
          </a:p>
        </p:txBody>
      </p:sp>
    </p:spTree>
    <p:extLst>
      <p:ext uri="{BB962C8B-B14F-4D97-AF65-F5344CB8AC3E}">
        <p14:creationId xmlns:p14="http://schemas.microsoft.com/office/powerpoint/2010/main" val="423994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6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2"/>
          <p:cNvSpPr txBox="1">
            <a:spLocks noGrp="1"/>
          </p:cNvSpPr>
          <p:nvPr>
            <p:ph type="subTitle" idx="4294967295"/>
          </p:nvPr>
        </p:nvSpPr>
        <p:spPr>
          <a:xfrm>
            <a:off x="1238000" y="3869133"/>
            <a:ext cx="5102400" cy="1704800"/>
          </a:xfrm>
          <a:prstGeom prst="rect">
            <a:avLst/>
          </a:prstGeom>
        </p:spPr>
        <p:txBody>
          <a:bodyPr spcFirstLastPara="1" vert="horz" wrap="square" lIns="121900" tIns="121900" rIns="121900" bIns="121900" rtlCol="0" anchor="t" anchorCtr="0">
            <a:normAutofit/>
          </a:bodyPr>
          <a:lstStyle/>
          <a:p>
            <a:pPr marL="0" indent="0">
              <a:spcBef>
                <a:spcPts val="0"/>
              </a:spcBef>
              <a:spcAft>
                <a:spcPts val="1600"/>
              </a:spcAft>
              <a:buNone/>
            </a:pPr>
            <a:r>
              <a:rPr lang="en" dirty="0"/>
              <a:t>How many stripes does it have?</a:t>
            </a:r>
            <a:endParaRPr dirty="0"/>
          </a:p>
        </p:txBody>
      </p:sp>
      <p:sp>
        <p:nvSpPr>
          <p:cNvPr id="456" name="Google Shape;456;p52"/>
          <p:cNvSpPr txBox="1">
            <a:spLocks noGrp="1"/>
          </p:cNvSpPr>
          <p:nvPr>
            <p:ph type="subTitle" idx="4294967295"/>
          </p:nvPr>
        </p:nvSpPr>
        <p:spPr>
          <a:xfrm>
            <a:off x="1238000" y="3253133"/>
            <a:ext cx="3926000" cy="616000"/>
          </a:xfrm>
          <a:prstGeom prst="rect">
            <a:avLst/>
          </a:prstGeom>
        </p:spPr>
        <p:txBody>
          <a:bodyPr spcFirstLastPara="1" vert="horz" wrap="square" lIns="121900" tIns="121900" rIns="121900" bIns="121900" rtlCol="0" anchor="t" anchorCtr="0">
            <a:noAutofit/>
          </a:bodyPr>
          <a:lstStyle/>
          <a:p>
            <a:pPr marL="0" indent="0">
              <a:spcBef>
                <a:spcPts val="0"/>
              </a:spcBef>
              <a:spcAft>
                <a:spcPts val="1600"/>
              </a:spcAft>
              <a:buSzPts val="852"/>
              <a:buNone/>
            </a:pPr>
            <a:r>
              <a:rPr lang="en" sz="3043"/>
              <a:t>Imagine a Tiger</a:t>
            </a:r>
            <a:endParaRPr sz="3043"/>
          </a:p>
        </p:txBody>
      </p:sp>
      <p:sp>
        <p:nvSpPr>
          <p:cNvPr id="457" name="Google Shape;457;p52"/>
          <p:cNvSpPr txBox="1">
            <a:spLocks noGrp="1"/>
          </p:cNvSpPr>
          <p:nvPr>
            <p:ph type="title" idx="4294967295"/>
          </p:nvPr>
        </p:nvSpPr>
        <p:spPr>
          <a:xfrm>
            <a:off x="960000" y="720000"/>
            <a:ext cx="102720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Why do we write?</a:t>
            </a:r>
            <a:endParaRPr/>
          </a:p>
        </p:txBody>
      </p:sp>
      <p:pic>
        <p:nvPicPr>
          <p:cNvPr id="458" name="Google Shape;458;p52"/>
          <p:cNvPicPr preferRelativeResize="0"/>
          <p:nvPr/>
        </p:nvPicPr>
        <p:blipFill>
          <a:blip r:embed="rId3">
            <a:alphaModFix/>
          </a:blip>
          <a:stretch>
            <a:fillRect/>
          </a:stretch>
        </p:blipFill>
        <p:spPr>
          <a:xfrm>
            <a:off x="7228167" y="1246734"/>
            <a:ext cx="2966567" cy="4967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1000"/>
                                        <p:tgtEl>
                                          <p:spTgt spid="4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5"/>
                                        </p:tgtEl>
                                        <p:attrNameLst>
                                          <p:attrName>style.visibility</p:attrName>
                                        </p:attrNameLst>
                                      </p:cBhvr>
                                      <p:to>
                                        <p:strVal val="visible"/>
                                      </p:to>
                                    </p:set>
                                    <p:animEffect transition="in" filter="fade">
                                      <p:cBhvr>
                                        <p:cTn id="12" dur="1000"/>
                                        <p:tgtEl>
                                          <p:spTgt spid="4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8"/>
                                        </p:tgtEl>
                                        <p:attrNameLst>
                                          <p:attrName>style.visibility</p:attrName>
                                        </p:attrNameLst>
                                      </p:cBhvr>
                                      <p:to>
                                        <p:strVal val="visible"/>
                                      </p:to>
                                    </p:set>
                                    <p:animEffect transition="in" filter="fade">
                                      <p:cBhvr>
                                        <p:cTn id="17" dur="1000"/>
                                        <p:tgtEl>
                                          <p:spTgt spid="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lgn="ctr"/>
            <a:r>
              <a:rPr lang="en"/>
              <a:t>Writing as technology</a:t>
            </a:r>
            <a:endParaRPr/>
          </a:p>
        </p:txBody>
      </p:sp>
      <p:pic>
        <p:nvPicPr>
          <p:cNvPr id="464" name="Google Shape;464;p53"/>
          <p:cNvPicPr preferRelativeResize="0"/>
          <p:nvPr/>
        </p:nvPicPr>
        <p:blipFill>
          <a:blip r:embed="rId3">
            <a:alphaModFix/>
          </a:blip>
          <a:stretch>
            <a:fillRect/>
          </a:stretch>
        </p:blipFill>
        <p:spPr>
          <a:xfrm>
            <a:off x="920735" y="2493039"/>
            <a:ext cx="2373967" cy="2373900"/>
          </a:xfrm>
          <a:prstGeom prst="rect">
            <a:avLst/>
          </a:prstGeom>
          <a:noFill/>
          <a:ln>
            <a:noFill/>
          </a:ln>
        </p:spPr>
      </p:pic>
      <p:pic>
        <p:nvPicPr>
          <p:cNvPr id="465" name="Google Shape;465;p53"/>
          <p:cNvPicPr preferRelativeResize="0"/>
          <p:nvPr/>
        </p:nvPicPr>
        <p:blipFill>
          <a:blip r:embed="rId4">
            <a:alphaModFix/>
          </a:blip>
          <a:stretch>
            <a:fillRect/>
          </a:stretch>
        </p:blipFill>
        <p:spPr>
          <a:xfrm>
            <a:off x="4509051" y="1954349"/>
            <a:ext cx="2949299" cy="2949299"/>
          </a:xfrm>
          <a:prstGeom prst="rect">
            <a:avLst/>
          </a:prstGeom>
          <a:noFill/>
          <a:ln>
            <a:noFill/>
          </a:ln>
        </p:spPr>
      </p:pic>
      <p:pic>
        <p:nvPicPr>
          <p:cNvPr id="466" name="Google Shape;466;p53"/>
          <p:cNvPicPr preferRelativeResize="0"/>
          <p:nvPr/>
        </p:nvPicPr>
        <p:blipFill>
          <a:blip r:embed="rId5">
            <a:alphaModFix/>
          </a:blip>
          <a:stretch>
            <a:fillRect/>
          </a:stretch>
        </p:blipFill>
        <p:spPr>
          <a:xfrm>
            <a:off x="8672700" y="2059463"/>
            <a:ext cx="2949267" cy="2949267"/>
          </a:xfrm>
          <a:prstGeom prst="rect">
            <a:avLst/>
          </a:prstGeom>
          <a:noFill/>
          <a:ln>
            <a:noFill/>
          </a:ln>
        </p:spPr>
      </p:pic>
      <p:sp>
        <p:nvSpPr>
          <p:cNvPr id="467" name="Google Shape;467;p53"/>
          <p:cNvSpPr txBox="1">
            <a:spLocks noGrp="1"/>
          </p:cNvSpPr>
          <p:nvPr>
            <p:ph type="title"/>
          </p:nvPr>
        </p:nvSpPr>
        <p:spPr>
          <a:xfrm>
            <a:off x="2924300" y="5599200"/>
            <a:ext cx="6678400" cy="1122400"/>
          </a:xfrm>
          <a:prstGeom prst="rect">
            <a:avLst/>
          </a:prstGeom>
        </p:spPr>
        <p:txBody>
          <a:bodyPr spcFirstLastPara="1" vert="horz" wrap="square" lIns="121900" tIns="121900" rIns="121900" bIns="121900" rtlCol="0" anchor="t" anchorCtr="0">
            <a:normAutofit/>
          </a:bodyPr>
          <a:lstStyle/>
          <a:p>
            <a:r>
              <a:rPr lang="en" sz="3333"/>
              <a:t>Writing as a medium for thinking</a:t>
            </a:r>
            <a:endParaRPr sz="3333"/>
          </a:p>
        </p:txBody>
      </p:sp>
      <p:sp>
        <p:nvSpPr>
          <p:cNvPr id="3" name="TextBox 2">
            <a:extLst>
              <a:ext uri="{FF2B5EF4-FFF2-40B4-BE49-F238E27FC236}">
                <a16:creationId xmlns:a16="http://schemas.microsoft.com/office/drawing/2014/main" id="{F6E79540-E6D3-BB5A-6B68-00D0A89BA9A3}"/>
              </a:ext>
            </a:extLst>
          </p:cNvPr>
          <p:cNvSpPr txBox="1"/>
          <p:nvPr/>
        </p:nvSpPr>
        <p:spPr>
          <a:xfrm>
            <a:off x="3048533" y="3245932"/>
            <a:ext cx="6097064" cy="369332"/>
          </a:xfrm>
          <a:prstGeom prst="rect">
            <a:avLst/>
          </a:prstGeom>
          <a:noFill/>
        </p:spPr>
        <p:txBody>
          <a:bodyPr wrap="square">
            <a:spAutoFit/>
          </a:bodyPr>
          <a:lstStyle/>
          <a:p>
            <a:r>
              <a:rPr lang="en-CA" b="0" dirty="0">
                <a:effectLst/>
              </a:rPr>
              <a:t> </a:t>
            </a:r>
            <a:endParaRPr lang="en-CA"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7"/>
          <p:cNvSpPr txBox="1">
            <a:spLocks noGrp="1"/>
          </p:cNvSpPr>
          <p:nvPr>
            <p:ph type="title"/>
          </p:nvPr>
        </p:nvSpPr>
        <p:spPr>
          <a:xfrm>
            <a:off x="800400" y="704700"/>
            <a:ext cx="4058000" cy="1450400"/>
          </a:xfrm>
          <a:prstGeom prst="rect">
            <a:avLst/>
          </a:prstGeom>
        </p:spPr>
        <p:txBody>
          <a:bodyPr spcFirstLastPara="1" vert="horz" wrap="square" lIns="121900" tIns="121900" rIns="121900" bIns="121900" rtlCol="0" anchor="t" anchorCtr="0">
            <a:normAutofit fontScale="90000"/>
          </a:bodyPr>
          <a:lstStyle/>
          <a:p>
            <a:pPr algn="ctr"/>
            <a:r>
              <a:rPr lang="en"/>
              <a:t>Linked Note Taking</a:t>
            </a:r>
            <a:endParaRPr/>
          </a:p>
          <a:p>
            <a:pPr algn="ctr"/>
            <a:r>
              <a:rPr lang="en"/>
              <a:t>“Smart Notes”</a:t>
            </a:r>
            <a:endParaRPr/>
          </a:p>
        </p:txBody>
      </p:sp>
      <p:pic>
        <p:nvPicPr>
          <p:cNvPr id="500" name="Google Shape;500;p57"/>
          <p:cNvPicPr preferRelativeResize="0"/>
          <p:nvPr/>
        </p:nvPicPr>
        <p:blipFill>
          <a:blip r:embed="rId3">
            <a:alphaModFix/>
          </a:blip>
          <a:stretch>
            <a:fillRect/>
          </a:stretch>
        </p:blipFill>
        <p:spPr>
          <a:xfrm>
            <a:off x="6066602" y="921900"/>
            <a:ext cx="5461665" cy="5163333"/>
          </a:xfrm>
          <a:prstGeom prst="rect">
            <a:avLst/>
          </a:prstGeom>
          <a:noFill/>
          <a:ln>
            <a:noFill/>
          </a:ln>
        </p:spPr>
      </p:pic>
      <p:sp>
        <p:nvSpPr>
          <p:cNvPr id="501" name="Google Shape;501;p57"/>
          <p:cNvSpPr txBox="1"/>
          <p:nvPr/>
        </p:nvSpPr>
        <p:spPr>
          <a:xfrm>
            <a:off x="415600" y="2757633"/>
            <a:ext cx="4827600" cy="2400810"/>
          </a:xfrm>
          <a:prstGeom prst="rect">
            <a:avLst/>
          </a:prstGeom>
          <a:noFill/>
          <a:ln>
            <a:noFill/>
          </a:ln>
        </p:spPr>
        <p:txBody>
          <a:bodyPr spcFirstLastPara="1" wrap="square" lIns="121900" tIns="121900" rIns="121900" bIns="121900" anchor="t" anchorCtr="0">
            <a:spAutoFit/>
          </a:bodyPr>
          <a:lstStyle/>
          <a:p>
            <a:r>
              <a:rPr lang="en" sz="2267" u="sng">
                <a:solidFill>
                  <a:schemeClr val="dk1"/>
                </a:solidFill>
                <a:latin typeface="Chau Philomene One"/>
                <a:ea typeface="Chau Philomene One"/>
                <a:cs typeface="Chau Philomene One"/>
                <a:sym typeface="Chau Philomene One"/>
              </a:rPr>
              <a:t>Organization</a:t>
            </a:r>
            <a:endParaRPr sz="2267" u="sng">
              <a:solidFill>
                <a:schemeClr val="dk1"/>
              </a:solidFill>
              <a:latin typeface="Chau Philomene One"/>
              <a:ea typeface="Chau Philomene One"/>
              <a:cs typeface="Chau Philomene One"/>
              <a:sym typeface="Chau Philomene One"/>
            </a:endParaRPr>
          </a:p>
          <a:p>
            <a:pPr marL="609585" indent="-423323">
              <a:buClr>
                <a:schemeClr val="dk1"/>
              </a:buClr>
              <a:buSzPts val="1400"/>
              <a:buFont typeface="Chau Philomene One"/>
              <a:buChar char="●"/>
            </a:pPr>
            <a:r>
              <a:rPr lang="en" sz="2400">
                <a:solidFill>
                  <a:schemeClr val="dk1"/>
                </a:solidFill>
                <a:latin typeface="Chau Philomene One"/>
                <a:ea typeface="Chau Philomene One"/>
                <a:cs typeface="Chau Philomene One"/>
                <a:sym typeface="Chau Philomene One"/>
              </a:rPr>
              <a:t>Folders -&gt; Direct links, tags</a:t>
            </a:r>
            <a:endParaRPr sz="2267" u="sng">
              <a:solidFill>
                <a:schemeClr val="dk1"/>
              </a:solidFill>
              <a:latin typeface="Chau Philomene One"/>
              <a:ea typeface="Chau Philomene One"/>
              <a:cs typeface="Chau Philomene One"/>
              <a:sym typeface="Chau Philomene One"/>
            </a:endParaRPr>
          </a:p>
          <a:p>
            <a:endParaRPr sz="2267" u="sng">
              <a:solidFill>
                <a:schemeClr val="dk1"/>
              </a:solidFill>
              <a:latin typeface="Chau Philomene One"/>
              <a:ea typeface="Chau Philomene One"/>
              <a:cs typeface="Chau Philomene One"/>
              <a:sym typeface="Chau Philomene One"/>
            </a:endParaRPr>
          </a:p>
          <a:p>
            <a:pPr>
              <a:buClr>
                <a:schemeClr val="dk1"/>
              </a:buClr>
              <a:buSzPts val="1100"/>
            </a:pPr>
            <a:r>
              <a:rPr lang="en" sz="2267" u="sng">
                <a:solidFill>
                  <a:schemeClr val="dk1"/>
                </a:solidFill>
                <a:latin typeface="Chau Philomene One"/>
                <a:ea typeface="Chau Philomene One"/>
                <a:cs typeface="Chau Philomene One"/>
                <a:sym typeface="Chau Philomene One"/>
              </a:rPr>
              <a:t>Process</a:t>
            </a:r>
            <a:endParaRPr sz="2267" u="sng">
              <a:solidFill>
                <a:schemeClr val="dk1"/>
              </a:solidFill>
              <a:latin typeface="Chau Philomene One"/>
              <a:ea typeface="Chau Philomene One"/>
              <a:cs typeface="Chau Philomene One"/>
              <a:sym typeface="Chau Philomene One"/>
            </a:endParaRPr>
          </a:p>
          <a:p>
            <a:pPr marL="609585" indent="-423323">
              <a:buClr>
                <a:schemeClr val="dk1"/>
              </a:buClr>
              <a:buSzPts val="1400"/>
              <a:buFont typeface="Chau Philomene One"/>
              <a:buChar char="●"/>
            </a:pPr>
            <a:r>
              <a:rPr lang="en" sz="2400">
                <a:solidFill>
                  <a:schemeClr val="dk1"/>
                </a:solidFill>
                <a:latin typeface="Chau Philomene One"/>
                <a:ea typeface="Chau Philomene One"/>
                <a:cs typeface="Chau Philomene One"/>
                <a:sym typeface="Chau Philomene One"/>
              </a:rPr>
              <a:t>Blank Page -&gt; Writing starts with notes and sources</a:t>
            </a:r>
            <a:endParaRPr sz="2400">
              <a:latin typeface="Chau Philomene One"/>
              <a:ea typeface="Chau Philomene One"/>
              <a:cs typeface="Chau Philomene One"/>
              <a:sym typeface="Chau Philomene On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1000"/>
                                        <p:tgtEl>
                                          <p:spTgt spid="5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gtEl>
                                        <p:attrNameLst>
                                          <p:attrName>style.visibility</p:attrName>
                                        </p:attrNameLst>
                                      </p:cBhvr>
                                      <p:to>
                                        <p:strVal val="visible"/>
                                      </p:to>
                                    </p:set>
                                    <p:animEffect transition="in" filter="fade">
                                      <p:cBhvr>
                                        <p:cTn id="12" dur="10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Organizing information</a:t>
            </a:r>
            <a:endParaRPr/>
          </a:p>
        </p:txBody>
      </p:sp>
      <p:pic>
        <p:nvPicPr>
          <p:cNvPr id="507" name="Google Shape;507;p58"/>
          <p:cNvPicPr preferRelativeResize="0"/>
          <p:nvPr/>
        </p:nvPicPr>
        <p:blipFill>
          <a:blip r:embed="rId3">
            <a:alphaModFix/>
          </a:blip>
          <a:stretch>
            <a:fillRect/>
          </a:stretch>
        </p:blipFill>
        <p:spPr>
          <a:xfrm>
            <a:off x="1598234" y="2331867"/>
            <a:ext cx="1690100" cy="1690100"/>
          </a:xfrm>
          <a:prstGeom prst="rect">
            <a:avLst/>
          </a:prstGeom>
          <a:noFill/>
          <a:ln>
            <a:noFill/>
          </a:ln>
        </p:spPr>
      </p:pic>
      <p:sp>
        <p:nvSpPr>
          <p:cNvPr id="508" name="Google Shape;508;p58"/>
          <p:cNvSpPr txBox="1"/>
          <p:nvPr/>
        </p:nvSpPr>
        <p:spPr>
          <a:xfrm>
            <a:off x="1349451" y="4807801"/>
            <a:ext cx="2187600" cy="805308"/>
          </a:xfrm>
          <a:prstGeom prst="rect">
            <a:avLst/>
          </a:prstGeom>
          <a:solidFill>
            <a:schemeClr val="lt1"/>
          </a:solidFill>
          <a:ln w="28575" cap="flat" cmpd="sng">
            <a:solidFill>
              <a:srgbClr val="191919"/>
            </a:solidFill>
            <a:prstDash val="solid"/>
            <a:round/>
            <a:headEnd type="none" w="sm" len="sm"/>
            <a:tailEnd type="none" w="sm" len="sm"/>
          </a:ln>
        </p:spPr>
        <p:txBody>
          <a:bodyPr spcFirstLastPara="1" wrap="square" lIns="121900" tIns="121900" rIns="121900" bIns="121900" anchor="ctr" anchorCtr="0">
            <a:spAutoFit/>
          </a:bodyPr>
          <a:lstStyle/>
          <a:p>
            <a:pPr algn="ctr">
              <a:lnSpc>
                <a:spcPct val="115000"/>
              </a:lnSpc>
              <a:spcAft>
                <a:spcPts val="1600"/>
              </a:spcAft>
            </a:pPr>
            <a:r>
              <a:rPr lang="en" sz="2000" dirty="0">
                <a:solidFill>
                  <a:schemeClr val="dk1"/>
                </a:solidFill>
                <a:latin typeface="Chau Philomene One"/>
                <a:ea typeface="Chau Philomene One"/>
                <a:cs typeface="Chau Philomene One"/>
                <a:sym typeface="Chau Philomene One"/>
              </a:rPr>
              <a:t>Files &amp; Folders</a:t>
            </a:r>
            <a:endParaRPr sz="2000" dirty="0"/>
          </a:p>
        </p:txBody>
      </p:sp>
      <p:sp>
        <p:nvSpPr>
          <p:cNvPr id="509" name="Google Shape;509;p58"/>
          <p:cNvSpPr txBox="1"/>
          <p:nvPr/>
        </p:nvSpPr>
        <p:spPr>
          <a:xfrm>
            <a:off x="4932517" y="4807800"/>
            <a:ext cx="2187600" cy="876097"/>
          </a:xfrm>
          <a:prstGeom prst="rect">
            <a:avLst/>
          </a:prstGeom>
          <a:solidFill>
            <a:schemeClr val="lt1"/>
          </a:solidFill>
          <a:ln w="28575" cap="flat" cmpd="sng">
            <a:solidFill>
              <a:srgbClr val="191919"/>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spcAft>
                <a:spcPts val="1600"/>
              </a:spcAft>
            </a:pPr>
            <a:r>
              <a:rPr lang="en" sz="2400">
                <a:solidFill>
                  <a:schemeClr val="dk1"/>
                </a:solidFill>
                <a:latin typeface="Chau Philomene One"/>
                <a:ea typeface="Chau Philomene One"/>
                <a:cs typeface="Chau Philomene One"/>
                <a:sym typeface="Chau Philomene One"/>
              </a:rPr>
              <a:t>Backlinks</a:t>
            </a:r>
            <a:endParaRPr sz="2400"/>
          </a:p>
        </p:txBody>
      </p:sp>
      <p:sp>
        <p:nvSpPr>
          <p:cNvPr id="510" name="Google Shape;510;p58"/>
          <p:cNvSpPr txBox="1"/>
          <p:nvPr/>
        </p:nvSpPr>
        <p:spPr>
          <a:xfrm>
            <a:off x="8515584" y="4807800"/>
            <a:ext cx="2187600" cy="876097"/>
          </a:xfrm>
          <a:prstGeom prst="rect">
            <a:avLst/>
          </a:prstGeom>
          <a:solidFill>
            <a:schemeClr val="lt1"/>
          </a:solidFill>
          <a:ln w="28575" cap="flat" cmpd="sng">
            <a:solidFill>
              <a:srgbClr val="191919"/>
            </a:solidFill>
            <a:prstDash val="solid"/>
            <a:round/>
            <a:headEnd type="none" w="sm" len="sm"/>
            <a:tailEnd type="none" w="sm" len="sm"/>
          </a:ln>
        </p:spPr>
        <p:txBody>
          <a:bodyPr spcFirstLastPara="1" wrap="square" lIns="121900" tIns="121900" rIns="121900" bIns="121900" anchor="t" anchorCtr="0">
            <a:spAutoFit/>
          </a:bodyPr>
          <a:lstStyle/>
          <a:p>
            <a:pPr algn="ctr">
              <a:lnSpc>
                <a:spcPct val="115000"/>
              </a:lnSpc>
              <a:spcAft>
                <a:spcPts val="1600"/>
              </a:spcAft>
            </a:pPr>
            <a:r>
              <a:rPr lang="en" sz="2400">
                <a:solidFill>
                  <a:schemeClr val="dk1"/>
                </a:solidFill>
                <a:latin typeface="Chau Philomene One"/>
                <a:ea typeface="Chau Philomene One"/>
                <a:cs typeface="Chau Philomene One"/>
                <a:sym typeface="Chau Philomene One"/>
              </a:rPr>
              <a:t>Tags</a:t>
            </a:r>
            <a:endParaRPr sz="2400"/>
          </a:p>
        </p:txBody>
      </p:sp>
      <p:pic>
        <p:nvPicPr>
          <p:cNvPr id="511" name="Google Shape;511;p58"/>
          <p:cNvPicPr preferRelativeResize="0"/>
          <p:nvPr/>
        </p:nvPicPr>
        <p:blipFill>
          <a:blip r:embed="rId4">
            <a:alphaModFix/>
          </a:blip>
          <a:stretch>
            <a:fillRect/>
          </a:stretch>
        </p:blipFill>
        <p:spPr>
          <a:xfrm>
            <a:off x="5181285" y="2305634"/>
            <a:ext cx="1690100" cy="1690100"/>
          </a:xfrm>
          <a:prstGeom prst="rect">
            <a:avLst/>
          </a:prstGeom>
          <a:noFill/>
          <a:ln>
            <a:noFill/>
          </a:ln>
        </p:spPr>
      </p:pic>
      <p:pic>
        <p:nvPicPr>
          <p:cNvPr id="512" name="Google Shape;512;p58"/>
          <p:cNvPicPr preferRelativeResize="0"/>
          <p:nvPr/>
        </p:nvPicPr>
        <p:blipFill>
          <a:blip r:embed="rId5">
            <a:alphaModFix/>
          </a:blip>
          <a:stretch>
            <a:fillRect/>
          </a:stretch>
        </p:blipFill>
        <p:spPr>
          <a:xfrm>
            <a:off x="8715941" y="2235047"/>
            <a:ext cx="1786900" cy="17869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89D4-12AF-5FF7-0CCD-88F1D20AF927}"/>
              </a:ext>
            </a:extLst>
          </p:cNvPr>
          <p:cNvSpPr>
            <a:spLocks noGrp="1"/>
          </p:cNvSpPr>
          <p:nvPr>
            <p:ph type="title"/>
          </p:nvPr>
        </p:nvSpPr>
        <p:spPr>
          <a:xfrm>
            <a:off x="452113" y="375957"/>
            <a:ext cx="11360800" cy="763600"/>
          </a:xfrm>
        </p:spPr>
        <p:txBody>
          <a:bodyPr>
            <a:normAutofit fontScale="90000"/>
          </a:bodyPr>
          <a:lstStyle/>
          <a:p>
            <a:pPr algn="ctr"/>
            <a:r>
              <a:rPr lang="en-CA" dirty="0"/>
              <a:t>Note Scaling</a:t>
            </a:r>
          </a:p>
        </p:txBody>
      </p:sp>
      <p:cxnSp>
        <p:nvCxnSpPr>
          <p:cNvPr id="7" name="Straight Arrow Connector 6">
            <a:extLst>
              <a:ext uri="{FF2B5EF4-FFF2-40B4-BE49-F238E27FC236}">
                <a16:creationId xmlns:a16="http://schemas.microsoft.com/office/drawing/2014/main" id="{A9188623-2104-D9B0-595C-3E7062C49049}"/>
              </a:ext>
            </a:extLst>
          </p:cNvPr>
          <p:cNvCxnSpPr/>
          <p:nvPr/>
        </p:nvCxnSpPr>
        <p:spPr>
          <a:xfrm flipV="1">
            <a:off x="1304459" y="1931110"/>
            <a:ext cx="0" cy="37279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6DA2E86-A694-9BF0-EACC-0B3B6AB43562}"/>
              </a:ext>
            </a:extLst>
          </p:cNvPr>
          <p:cNvCxnSpPr>
            <a:cxnSpLocks/>
          </p:cNvCxnSpPr>
          <p:nvPr/>
        </p:nvCxnSpPr>
        <p:spPr>
          <a:xfrm>
            <a:off x="1298065" y="5659049"/>
            <a:ext cx="41638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2C32A9-A1C9-B57F-36D6-F6070C45F45F}"/>
              </a:ext>
            </a:extLst>
          </p:cNvPr>
          <p:cNvSpPr txBox="1"/>
          <p:nvPr/>
        </p:nvSpPr>
        <p:spPr>
          <a:xfrm>
            <a:off x="2736808" y="1350667"/>
            <a:ext cx="1822406" cy="369332"/>
          </a:xfrm>
          <a:prstGeom prst="rect">
            <a:avLst/>
          </a:prstGeom>
          <a:noFill/>
        </p:spPr>
        <p:txBody>
          <a:bodyPr wrap="square" rtlCol="0">
            <a:spAutoFit/>
          </a:bodyPr>
          <a:lstStyle/>
          <a:p>
            <a:r>
              <a:rPr lang="en-CA" b="1" dirty="0"/>
              <a:t>Files and Folders</a:t>
            </a:r>
          </a:p>
        </p:txBody>
      </p:sp>
      <p:sp>
        <p:nvSpPr>
          <p:cNvPr id="12" name="TextBox 11">
            <a:extLst>
              <a:ext uri="{FF2B5EF4-FFF2-40B4-BE49-F238E27FC236}">
                <a16:creationId xmlns:a16="http://schemas.microsoft.com/office/drawing/2014/main" id="{E6E2D0B5-5258-8EEA-0B31-6F3B8D943A7D}"/>
              </a:ext>
            </a:extLst>
          </p:cNvPr>
          <p:cNvSpPr txBox="1"/>
          <p:nvPr/>
        </p:nvSpPr>
        <p:spPr>
          <a:xfrm>
            <a:off x="2558296" y="5793427"/>
            <a:ext cx="1917788" cy="369332"/>
          </a:xfrm>
          <a:prstGeom prst="rect">
            <a:avLst/>
          </a:prstGeom>
          <a:noFill/>
        </p:spPr>
        <p:txBody>
          <a:bodyPr wrap="square" rtlCol="0">
            <a:spAutoFit/>
          </a:bodyPr>
          <a:lstStyle/>
          <a:p>
            <a:r>
              <a:rPr lang="en-CA" dirty="0"/>
              <a:t>Number of Notes</a:t>
            </a:r>
          </a:p>
        </p:txBody>
      </p:sp>
      <p:sp>
        <p:nvSpPr>
          <p:cNvPr id="13" name="TextBox 12">
            <a:extLst>
              <a:ext uri="{FF2B5EF4-FFF2-40B4-BE49-F238E27FC236}">
                <a16:creationId xmlns:a16="http://schemas.microsoft.com/office/drawing/2014/main" id="{F893E770-B41D-80C9-79C9-3BEE134BF0F4}"/>
              </a:ext>
            </a:extLst>
          </p:cNvPr>
          <p:cNvSpPr txBox="1"/>
          <p:nvPr/>
        </p:nvSpPr>
        <p:spPr>
          <a:xfrm rot="16200000">
            <a:off x="-795356" y="3610412"/>
            <a:ext cx="3454571" cy="369332"/>
          </a:xfrm>
          <a:prstGeom prst="rect">
            <a:avLst/>
          </a:prstGeom>
          <a:noFill/>
        </p:spPr>
        <p:txBody>
          <a:bodyPr wrap="square" rtlCol="0">
            <a:spAutoFit/>
          </a:bodyPr>
          <a:lstStyle/>
          <a:p>
            <a:r>
              <a:rPr lang="en-CA" dirty="0"/>
              <a:t>Difficulty of searching &amp; organizing</a:t>
            </a:r>
          </a:p>
        </p:txBody>
      </p:sp>
      <p:sp>
        <p:nvSpPr>
          <p:cNvPr id="17" name="Freeform: Shape 16">
            <a:extLst>
              <a:ext uri="{FF2B5EF4-FFF2-40B4-BE49-F238E27FC236}">
                <a16:creationId xmlns:a16="http://schemas.microsoft.com/office/drawing/2014/main" id="{8BBABABB-EAC5-19C4-212F-03A82D1087C1}"/>
              </a:ext>
            </a:extLst>
          </p:cNvPr>
          <p:cNvSpPr/>
          <p:nvPr/>
        </p:nvSpPr>
        <p:spPr>
          <a:xfrm>
            <a:off x="1310854" y="2257130"/>
            <a:ext cx="3536107" cy="3190808"/>
          </a:xfrm>
          <a:custGeom>
            <a:avLst/>
            <a:gdLst>
              <a:gd name="connsiteX0" fmla="*/ 0 w 3536107"/>
              <a:gd name="connsiteY0" fmla="*/ 2570551 h 2570551"/>
              <a:gd name="connsiteX1" fmla="*/ 1445136 w 3536107"/>
              <a:gd name="connsiteY1" fmla="*/ 2474635 h 2570551"/>
              <a:gd name="connsiteX2" fmla="*/ 2506607 w 3536107"/>
              <a:gd name="connsiteY2" fmla="*/ 2167703 h 2570551"/>
              <a:gd name="connsiteX3" fmla="*/ 3241964 w 3536107"/>
              <a:gd name="connsiteY3" fmla="*/ 1291670 h 2570551"/>
              <a:gd name="connsiteX4" fmla="*/ 3536107 w 3536107"/>
              <a:gd name="connsiteY4" fmla="*/ 0 h 25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107" h="2570551">
                <a:moveTo>
                  <a:pt x="0" y="2570551"/>
                </a:moveTo>
                <a:cubicBezTo>
                  <a:pt x="513684" y="2556163"/>
                  <a:pt x="1027368" y="2541776"/>
                  <a:pt x="1445136" y="2474635"/>
                </a:cubicBezTo>
                <a:cubicBezTo>
                  <a:pt x="1862904" y="2407494"/>
                  <a:pt x="2207136" y="2364864"/>
                  <a:pt x="2506607" y="2167703"/>
                </a:cubicBezTo>
                <a:cubicBezTo>
                  <a:pt x="2806078" y="1970542"/>
                  <a:pt x="3070381" y="1652954"/>
                  <a:pt x="3241964" y="1291670"/>
                </a:cubicBezTo>
                <a:cubicBezTo>
                  <a:pt x="3413547" y="930386"/>
                  <a:pt x="3474827" y="465193"/>
                  <a:pt x="3536107" y="0"/>
                </a:cubicBezTo>
              </a:path>
            </a:pathLst>
          </a:cu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Arrow Connector 18">
            <a:extLst>
              <a:ext uri="{FF2B5EF4-FFF2-40B4-BE49-F238E27FC236}">
                <a16:creationId xmlns:a16="http://schemas.microsoft.com/office/drawing/2014/main" id="{8E1CCCB9-3DD3-A220-2C6F-E4FB57B25923}"/>
              </a:ext>
            </a:extLst>
          </p:cNvPr>
          <p:cNvCxnSpPr/>
          <p:nvPr/>
        </p:nvCxnSpPr>
        <p:spPr>
          <a:xfrm flipV="1">
            <a:off x="6968837" y="1931110"/>
            <a:ext cx="0" cy="37279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9C698E-323B-5127-3C38-9D2318447A6C}"/>
              </a:ext>
            </a:extLst>
          </p:cNvPr>
          <p:cNvCxnSpPr>
            <a:cxnSpLocks/>
          </p:cNvCxnSpPr>
          <p:nvPr/>
        </p:nvCxnSpPr>
        <p:spPr>
          <a:xfrm>
            <a:off x="6962443" y="5659049"/>
            <a:ext cx="416382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A5EB61A-FD2A-862F-85B6-87C8B1C7138E}"/>
              </a:ext>
            </a:extLst>
          </p:cNvPr>
          <p:cNvSpPr txBox="1"/>
          <p:nvPr/>
        </p:nvSpPr>
        <p:spPr>
          <a:xfrm>
            <a:off x="8743285" y="1329011"/>
            <a:ext cx="1996118" cy="369332"/>
          </a:xfrm>
          <a:prstGeom prst="rect">
            <a:avLst/>
          </a:prstGeom>
          <a:noFill/>
        </p:spPr>
        <p:txBody>
          <a:bodyPr wrap="square" rtlCol="0">
            <a:spAutoFit/>
          </a:bodyPr>
          <a:lstStyle/>
          <a:p>
            <a:r>
              <a:rPr lang="en-CA" b="1" dirty="0"/>
              <a:t>Tags and Backlinks</a:t>
            </a:r>
          </a:p>
        </p:txBody>
      </p:sp>
      <p:sp>
        <p:nvSpPr>
          <p:cNvPr id="22" name="TextBox 21">
            <a:extLst>
              <a:ext uri="{FF2B5EF4-FFF2-40B4-BE49-F238E27FC236}">
                <a16:creationId xmlns:a16="http://schemas.microsoft.com/office/drawing/2014/main" id="{684BCE29-FF90-43BC-8175-8A450B6F630D}"/>
              </a:ext>
            </a:extLst>
          </p:cNvPr>
          <p:cNvSpPr txBox="1"/>
          <p:nvPr/>
        </p:nvSpPr>
        <p:spPr>
          <a:xfrm>
            <a:off x="8222674" y="5793427"/>
            <a:ext cx="1917788" cy="369332"/>
          </a:xfrm>
          <a:prstGeom prst="rect">
            <a:avLst/>
          </a:prstGeom>
          <a:noFill/>
        </p:spPr>
        <p:txBody>
          <a:bodyPr wrap="square" rtlCol="0">
            <a:spAutoFit/>
          </a:bodyPr>
          <a:lstStyle/>
          <a:p>
            <a:r>
              <a:rPr lang="en-CA" dirty="0"/>
              <a:t>Number of Notes</a:t>
            </a:r>
          </a:p>
        </p:txBody>
      </p:sp>
      <p:sp>
        <p:nvSpPr>
          <p:cNvPr id="23" name="TextBox 22">
            <a:extLst>
              <a:ext uri="{FF2B5EF4-FFF2-40B4-BE49-F238E27FC236}">
                <a16:creationId xmlns:a16="http://schemas.microsoft.com/office/drawing/2014/main" id="{CE0EE09D-37A6-0E70-04AD-A08A7073E3AE}"/>
              </a:ext>
            </a:extLst>
          </p:cNvPr>
          <p:cNvSpPr txBox="1"/>
          <p:nvPr/>
        </p:nvSpPr>
        <p:spPr>
          <a:xfrm rot="16200000">
            <a:off x="4869022" y="3610412"/>
            <a:ext cx="3454571" cy="369332"/>
          </a:xfrm>
          <a:prstGeom prst="rect">
            <a:avLst/>
          </a:prstGeom>
          <a:noFill/>
        </p:spPr>
        <p:txBody>
          <a:bodyPr wrap="square" rtlCol="0">
            <a:spAutoFit/>
          </a:bodyPr>
          <a:lstStyle/>
          <a:p>
            <a:r>
              <a:rPr lang="en-CA" dirty="0"/>
              <a:t>Difficulty of searching &amp; organizing</a:t>
            </a:r>
          </a:p>
        </p:txBody>
      </p:sp>
      <p:sp>
        <p:nvSpPr>
          <p:cNvPr id="24" name="Freeform: Shape 23">
            <a:extLst>
              <a:ext uri="{FF2B5EF4-FFF2-40B4-BE49-F238E27FC236}">
                <a16:creationId xmlns:a16="http://schemas.microsoft.com/office/drawing/2014/main" id="{F6B614AE-D4AA-BA85-FE4F-D41A2BA990E9}"/>
              </a:ext>
            </a:extLst>
          </p:cNvPr>
          <p:cNvSpPr/>
          <p:nvPr/>
        </p:nvSpPr>
        <p:spPr>
          <a:xfrm rot="10800000">
            <a:off x="6975232" y="3548893"/>
            <a:ext cx="4151035" cy="1023009"/>
          </a:xfrm>
          <a:custGeom>
            <a:avLst/>
            <a:gdLst>
              <a:gd name="connsiteX0" fmla="*/ 0 w 3536107"/>
              <a:gd name="connsiteY0" fmla="*/ 2570551 h 2570551"/>
              <a:gd name="connsiteX1" fmla="*/ 1445136 w 3536107"/>
              <a:gd name="connsiteY1" fmla="*/ 2474635 h 2570551"/>
              <a:gd name="connsiteX2" fmla="*/ 2506607 w 3536107"/>
              <a:gd name="connsiteY2" fmla="*/ 2167703 h 2570551"/>
              <a:gd name="connsiteX3" fmla="*/ 3241964 w 3536107"/>
              <a:gd name="connsiteY3" fmla="*/ 1291670 h 2570551"/>
              <a:gd name="connsiteX4" fmla="*/ 3536107 w 3536107"/>
              <a:gd name="connsiteY4" fmla="*/ 0 h 2570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107" h="2570551">
                <a:moveTo>
                  <a:pt x="0" y="2570551"/>
                </a:moveTo>
                <a:cubicBezTo>
                  <a:pt x="513684" y="2556163"/>
                  <a:pt x="1027368" y="2541776"/>
                  <a:pt x="1445136" y="2474635"/>
                </a:cubicBezTo>
                <a:cubicBezTo>
                  <a:pt x="1862904" y="2407494"/>
                  <a:pt x="2207136" y="2364864"/>
                  <a:pt x="2506607" y="2167703"/>
                </a:cubicBezTo>
                <a:cubicBezTo>
                  <a:pt x="2806078" y="1970542"/>
                  <a:pt x="3070381" y="1652954"/>
                  <a:pt x="3241964" y="1291670"/>
                </a:cubicBezTo>
                <a:cubicBezTo>
                  <a:pt x="3413547" y="930386"/>
                  <a:pt x="3474827" y="465193"/>
                  <a:pt x="3536107" y="0"/>
                </a:cubicBezTo>
              </a:path>
            </a:pathLst>
          </a:cu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37863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59"/>
          <p:cNvSpPr txBox="1">
            <a:spLocks noGrp="1"/>
          </p:cNvSpPr>
          <p:nvPr>
            <p:ph type="title"/>
          </p:nvPr>
        </p:nvSpPr>
        <p:spPr>
          <a:xfrm>
            <a:off x="0" y="0"/>
            <a:ext cx="12192000" cy="763600"/>
          </a:xfrm>
          <a:prstGeom prst="rect">
            <a:avLst/>
          </a:prstGeom>
          <a:solidFill>
            <a:schemeClr val="lt1"/>
          </a:solidFill>
        </p:spPr>
        <p:txBody>
          <a:bodyPr spcFirstLastPara="1" vert="horz" wrap="square" lIns="121900" tIns="121900" rIns="121900" bIns="121900" rtlCol="0" anchor="t" anchorCtr="0">
            <a:normAutofit fontScale="90000"/>
          </a:bodyPr>
          <a:lstStyle/>
          <a:p>
            <a:pPr algn="ctr"/>
            <a:r>
              <a:rPr lang="en"/>
              <a:t>The Linked Writing Process</a:t>
            </a:r>
            <a:endParaRPr/>
          </a:p>
        </p:txBody>
      </p:sp>
      <p:sp>
        <p:nvSpPr>
          <p:cNvPr id="519" name="Google Shape;519;p59"/>
          <p:cNvSpPr/>
          <p:nvPr/>
        </p:nvSpPr>
        <p:spPr>
          <a:xfrm>
            <a:off x="3736833" y="1400900"/>
            <a:ext cx="1838000" cy="4906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0" name="Google Shape;520;p59"/>
          <p:cNvSpPr/>
          <p:nvPr/>
        </p:nvSpPr>
        <p:spPr>
          <a:xfrm>
            <a:off x="877000" y="1400900"/>
            <a:ext cx="1838000" cy="4906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21" name="Google Shape;521;p59"/>
          <p:cNvPicPr preferRelativeResize="0"/>
          <p:nvPr/>
        </p:nvPicPr>
        <p:blipFill>
          <a:blip r:embed="rId3">
            <a:alphaModFix/>
          </a:blip>
          <a:stretch>
            <a:fillRect/>
          </a:stretch>
        </p:blipFill>
        <p:spPr>
          <a:xfrm>
            <a:off x="4041674" y="4236101"/>
            <a:ext cx="1103535" cy="1103535"/>
          </a:xfrm>
          <a:prstGeom prst="rect">
            <a:avLst/>
          </a:prstGeom>
          <a:noFill/>
          <a:ln>
            <a:noFill/>
          </a:ln>
        </p:spPr>
      </p:pic>
      <p:pic>
        <p:nvPicPr>
          <p:cNvPr id="522" name="Google Shape;522;p59"/>
          <p:cNvPicPr preferRelativeResize="0"/>
          <p:nvPr/>
        </p:nvPicPr>
        <p:blipFill>
          <a:blip r:embed="rId4">
            <a:alphaModFix/>
          </a:blip>
          <a:stretch>
            <a:fillRect/>
          </a:stretch>
        </p:blipFill>
        <p:spPr>
          <a:xfrm>
            <a:off x="1090615" y="2438467"/>
            <a:ext cx="1410773" cy="1410735"/>
          </a:xfrm>
          <a:prstGeom prst="rect">
            <a:avLst/>
          </a:prstGeom>
          <a:noFill/>
          <a:ln>
            <a:noFill/>
          </a:ln>
        </p:spPr>
      </p:pic>
      <p:sp>
        <p:nvSpPr>
          <p:cNvPr id="523" name="Google Shape;523;p59"/>
          <p:cNvSpPr/>
          <p:nvPr/>
        </p:nvSpPr>
        <p:spPr>
          <a:xfrm>
            <a:off x="6618267" y="1400900"/>
            <a:ext cx="1838000" cy="4906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 name="Google Shape;524;p59"/>
          <p:cNvSpPr txBox="1"/>
          <p:nvPr/>
        </p:nvSpPr>
        <p:spPr>
          <a:xfrm>
            <a:off x="6619351" y="1092034"/>
            <a:ext cx="1881200" cy="984845"/>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latin typeface="Chau Philomene One"/>
                <a:ea typeface="Chau Philomene One"/>
                <a:cs typeface="Chau Philomene One"/>
                <a:sym typeface="Chau Philomene One"/>
              </a:rPr>
              <a:t>Concept Notes</a:t>
            </a:r>
            <a:endParaRPr sz="2400">
              <a:latin typeface="Chau Philomene One"/>
              <a:ea typeface="Chau Philomene One"/>
              <a:cs typeface="Chau Philomene One"/>
              <a:sym typeface="Chau Philomene One"/>
            </a:endParaRPr>
          </a:p>
        </p:txBody>
      </p:sp>
      <p:pic>
        <p:nvPicPr>
          <p:cNvPr id="525" name="Google Shape;525;p59"/>
          <p:cNvPicPr preferRelativeResize="0"/>
          <p:nvPr/>
        </p:nvPicPr>
        <p:blipFill>
          <a:blip r:embed="rId3">
            <a:alphaModFix/>
          </a:blip>
          <a:stretch>
            <a:fillRect/>
          </a:stretch>
        </p:blipFill>
        <p:spPr>
          <a:xfrm>
            <a:off x="4104073" y="2191812"/>
            <a:ext cx="1103535" cy="1103555"/>
          </a:xfrm>
          <a:prstGeom prst="rect">
            <a:avLst/>
          </a:prstGeom>
          <a:noFill/>
          <a:ln>
            <a:noFill/>
          </a:ln>
        </p:spPr>
      </p:pic>
      <p:pic>
        <p:nvPicPr>
          <p:cNvPr id="526" name="Google Shape;526;p59"/>
          <p:cNvPicPr preferRelativeResize="0"/>
          <p:nvPr/>
        </p:nvPicPr>
        <p:blipFill rotWithShape="1">
          <a:blip r:embed="rId5">
            <a:alphaModFix/>
          </a:blip>
          <a:srcRect r="66455" b="49768"/>
          <a:stretch/>
        </p:blipFill>
        <p:spPr>
          <a:xfrm>
            <a:off x="6934655" y="2040783"/>
            <a:ext cx="787912" cy="1139286"/>
          </a:xfrm>
          <a:prstGeom prst="rect">
            <a:avLst/>
          </a:prstGeom>
          <a:noFill/>
          <a:ln>
            <a:noFill/>
          </a:ln>
        </p:spPr>
      </p:pic>
      <p:pic>
        <p:nvPicPr>
          <p:cNvPr id="527" name="Google Shape;527;p59"/>
          <p:cNvPicPr preferRelativeResize="0"/>
          <p:nvPr/>
        </p:nvPicPr>
        <p:blipFill rotWithShape="1">
          <a:blip r:embed="rId5">
            <a:alphaModFix/>
          </a:blip>
          <a:srcRect l="33248" r="33537" b="50201"/>
          <a:stretch/>
        </p:blipFill>
        <p:spPr>
          <a:xfrm>
            <a:off x="7600525" y="2832277"/>
            <a:ext cx="738941" cy="1235857"/>
          </a:xfrm>
          <a:prstGeom prst="rect">
            <a:avLst/>
          </a:prstGeom>
          <a:noFill/>
          <a:ln>
            <a:noFill/>
          </a:ln>
        </p:spPr>
      </p:pic>
      <p:pic>
        <p:nvPicPr>
          <p:cNvPr id="528" name="Google Shape;528;p59"/>
          <p:cNvPicPr preferRelativeResize="0"/>
          <p:nvPr/>
        </p:nvPicPr>
        <p:blipFill rotWithShape="1">
          <a:blip r:embed="rId5">
            <a:alphaModFix/>
          </a:blip>
          <a:srcRect l="66646" b="49581"/>
          <a:stretch/>
        </p:blipFill>
        <p:spPr>
          <a:xfrm>
            <a:off x="6941464" y="4064213"/>
            <a:ext cx="732904" cy="1139287"/>
          </a:xfrm>
          <a:prstGeom prst="rect">
            <a:avLst/>
          </a:prstGeom>
          <a:noFill/>
          <a:ln>
            <a:noFill/>
          </a:ln>
        </p:spPr>
      </p:pic>
      <p:pic>
        <p:nvPicPr>
          <p:cNvPr id="529" name="Google Shape;529;p59"/>
          <p:cNvPicPr preferRelativeResize="0"/>
          <p:nvPr/>
        </p:nvPicPr>
        <p:blipFill rotWithShape="1">
          <a:blip r:embed="rId5">
            <a:alphaModFix/>
          </a:blip>
          <a:srcRect l="32125" t="49914" r="32956"/>
          <a:stretch/>
        </p:blipFill>
        <p:spPr>
          <a:xfrm>
            <a:off x="7485161" y="4964146"/>
            <a:ext cx="757739" cy="1185988"/>
          </a:xfrm>
          <a:prstGeom prst="rect">
            <a:avLst/>
          </a:prstGeom>
          <a:noFill/>
          <a:ln>
            <a:noFill/>
          </a:ln>
        </p:spPr>
      </p:pic>
      <p:sp>
        <p:nvSpPr>
          <p:cNvPr id="530" name="Google Shape;530;p59"/>
          <p:cNvSpPr txBox="1"/>
          <p:nvPr/>
        </p:nvSpPr>
        <p:spPr>
          <a:xfrm>
            <a:off x="855384" y="1134567"/>
            <a:ext cx="1881200" cy="615513"/>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latin typeface="Chau Philomene One"/>
                <a:ea typeface="Chau Philomene One"/>
                <a:cs typeface="Chau Philomene One"/>
                <a:sym typeface="Chau Philomene One"/>
              </a:rPr>
              <a:t>Source</a:t>
            </a:r>
            <a:endParaRPr sz="2400">
              <a:latin typeface="Chau Philomene One"/>
              <a:ea typeface="Chau Philomene One"/>
              <a:cs typeface="Chau Philomene One"/>
              <a:sym typeface="Chau Philomene One"/>
            </a:endParaRPr>
          </a:p>
        </p:txBody>
      </p:sp>
      <p:sp>
        <p:nvSpPr>
          <p:cNvPr id="531" name="Google Shape;531;p59"/>
          <p:cNvSpPr txBox="1"/>
          <p:nvPr/>
        </p:nvSpPr>
        <p:spPr>
          <a:xfrm>
            <a:off x="3737917" y="1092034"/>
            <a:ext cx="1881200" cy="984845"/>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latin typeface="Chau Philomene One"/>
                <a:ea typeface="Chau Philomene One"/>
                <a:cs typeface="Chau Philomene One"/>
                <a:sym typeface="Chau Philomene One"/>
              </a:rPr>
              <a:t>Source Notes</a:t>
            </a:r>
            <a:endParaRPr sz="2400">
              <a:latin typeface="Chau Philomene One"/>
              <a:ea typeface="Chau Philomene One"/>
              <a:cs typeface="Chau Philomene One"/>
              <a:sym typeface="Chau Philomene One"/>
            </a:endParaRPr>
          </a:p>
        </p:txBody>
      </p:sp>
      <p:pic>
        <p:nvPicPr>
          <p:cNvPr id="532" name="Google Shape;532;p59"/>
          <p:cNvPicPr preferRelativeResize="0"/>
          <p:nvPr/>
        </p:nvPicPr>
        <p:blipFill>
          <a:blip r:embed="rId6">
            <a:alphaModFix/>
          </a:blip>
          <a:stretch>
            <a:fillRect/>
          </a:stretch>
        </p:blipFill>
        <p:spPr>
          <a:xfrm>
            <a:off x="1120346" y="4270901"/>
            <a:ext cx="1351300" cy="1351300"/>
          </a:xfrm>
          <a:prstGeom prst="rect">
            <a:avLst/>
          </a:prstGeom>
          <a:noFill/>
          <a:ln>
            <a:noFill/>
          </a:ln>
        </p:spPr>
      </p:pic>
      <p:sp>
        <p:nvSpPr>
          <p:cNvPr id="533" name="Google Shape;533;p59"/>
          <p:cNvSpPr/>
          <p:nvPr/>
        </p:nvSpPr>
        <p:spPr>
          <a:xfrm>
            <a:off x="9477000" y="1329451"/>
            <a:ext cx="1838000" cy="4906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34" name="Google Shape;534;p59"/>
          <p:cNvPicPr preferRelativeResize="0"/>
          <p:nvPr/>
        </p:nvPicPr>
        <p:blipFill>
          <a:blip r:embed="rId7">
            <a:alphaModFix/>
          </a:blip>
          <a:stretch>
            <a:fillRect/>
          </a:stretch>
        </p:blipFill>
        <p:spPr>
          <a:xfrm>
            <a:off x="9607734" y="2999569"/>
            <a:ext cx="1566633" cy="1566600"/>
          </a:xfrm>
          <a:prstGeom prst="rect">
            <a:avLst/>
          </a:prstGeom>
          <a:noFill/>
          <a:ln>
            <a:noFill/>
          </a:ln>
        </p:spPr>
      </p:pic>
      <p:sp>
        <p:nvSpPr>
          <p:cNvPr id="535" name="Google Shape;535;p59"/>
          <p:cNvSpPr txBox="1"/>
          <p:nvPr/>
        </p:nvSpPr>
        <p:spPr>
          <a:xfrm>
            <a:off x="9455384" y="1092034"/>
            <a:ext cx="1881200" cy="984845"/>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pPr algn="ctr"/>
            <a:r>
              <a:rPr lang="en" sz="2400">
                <a:latin typeface="Chau Philomene One"/>
                <a:ea typeface="Chau Philomene One"/>
                <a:cs typeface="Chau Philomene One"/>
                <a:sym typeface="Chau Philomene One"/>
              </a:rPr>
              <a:t>Written Product</a:t>
            </a:r>
            <a:endParaRPr sz="2400">
              <a:latin typeface="Chau Philomene One"/>
              <a:ea typeface="Chau Philomene One"/>
              <a:cs typeface="Chau Philomene One"/>
              <a:sym typeface="Chau Philomene One"/>
            </a:endParaRPr>
          </a:p>
        </p:txBody>
      </p:sp>
      <p:sp>
        <p:nvSpPr>
          <p:cNvPr id="536" name="Google Shape;536;p59"/>
          <p:cNvSpPr/>
          <p:nvPr/>
        </p:nvSpPr>
        <p:spPr>
          <a:xfrm rot="943673">
            <a:off x="2594114" y="4375616"/>
            <a:ext cx="1432845" cy="238569"/>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7" name="Google Shape;537;p59"/>
          <p:cNvSpPr/>
          <p:nvPr/>
        </p:nvSpPr>
        <p:spPr>
          <a:xfrm rot="-1132496">
            <a:off x="2586213" y="3024596"/>
            <a:ext cx="1433060" cy="238443"/>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8" name="Google Shape;538;p59"/>
          <p:cNvSpPr/>
          <p:nvPr/>
        </p:nvSpPr>
        <p:spPr>
          <a:xfrm rot="-1132496">
            <a:off x="5338046" y="2624345"/>
            <a:ext cx="1433060" cy="238443"/>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9" name="Google Shape;539;p59"/>
          <p:cNvSpPr/>
          <p:nvPr/>
        </p:nvSpPr>
        <p:spPr>
          <a:xfrm rot="-1615606">
            <a:off x="5194536" y="3995256"/>
            <a:ext cx="2153465" cy="238281"/>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0" name="Google Shape;540;p59"/>
          <p:cNvSpPr/>
          <p:nvPr/>
        </p:nvSpPr>
        <p:spPr>
          <a:xfrm rot="2698968">
            <a:off x="5154119" y="3663501"/>
            <a:ext cx="1883732" cy="238719"/>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59"/>
          <p:cNvSpPr/>
          <p:nvPr/>
        </p:nvSpPr>
        <p:spPr>
          <a:xfrm rot="430997">
            <a:off x="5247343" y="5169778"/>
            <a:ext cx="1951316" cy="238245"/>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2" name="Google Shape;542;p59"/>
          <p:cNvSpPr/>
          <p:nvPr/>
        </p:nvSpPr>
        <p:spPr>
          <a:xfrm rot="1123957">
            <a:off x="8080923" y="2522818"/>
            <a:ext cx="1777351" cy="238564"/>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3" name="Google Shape;543;p59"/>
          <p:cNvSpPr/>
          <p:nvPr/>
        </p:nvSpPr>
        <p:spPr>
          <a:xfrm rot="-2047798">
            <a:off x="8156843" y="4827349"/>
            <a:ext cx="1777312" cy="23842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4" name="Google Shape;544;p59"/>
          <p:cNvSpPr/>
          <p:nvPr/>
        </p:nvSpPr>
        <p:spPr>
          <a:xfrm rot="-2412944">
            <a:off x="4977893" y="3562893"/>
            <a:ext cx="2153431" cy="238412"/>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5" name="Google Shape;545;p59"/>
          <p:cNvSpPr/>
          <p:nvPr/>
        </p:nvSpPr>
        <p:spPr>
          <a:xfrm rot="1124022">
            <a:off x="8415639" y="3242618"/>
            <a:ext cx="1115920" cy="238564"/>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6" name="Google Shape;546;p59"/>
          <p:cNvSpPr/>
          <p:nvPr/>
        </p:nvSpPr>
        <p:spPr>
          <a:xfrm rot="-1017517">
            <a:off x="7959890" y="4190491"/>
            <a:ext cx="1777284" cy="238504"/>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9"/>
                                        </p:tgtEl>
                                        <p:attrNameLst>
                                          <p:attrName>style.visibility</p:attrName>
                                        </p:attrNameLst>
                                      </p:cBhvr>
                                      <p:to>
                                        <p:strVal val="visible"/>
                                      </p:to>
                                    </p:set>
                                    <p:animEffect transition="in" filter="fade">
                                      <p:cBhvr>
                                        <p:cTn id="7" dur="1000"/>
                                        <p:tgtEl>
                                          <p:spTgt spid="519"/>
                                        </p:tgtEl>
                                      </p:cBhvr>
                                    </p:animEffect>
                                  </p:childTnLst>
                                </p:cTn>
                              </p:par>
                              <p:par>
                                <p:cTn id="8" presetID="10" presetClass="entr" presetSubtype="0" fill="hold" nodeType="withEffect">
                                  <p:stCondLst>
                                    <p:cond delay="0"/>
                                  </p:stCondLst>
                                  <p:childTnLst>
                                    <p:set>
                                      <p:cBhvr>
                                        <p:cTn id="9" dur="1" fill="hold">
                                          <p:stCondLst>
                                            <p:cond delay="0"/>
                                          </p:stCondLst>
                                        </p:cTn>
                                        <p:tgtEl>
                                          <p:spTgt spid="521"/>
                                        </p:tgtEl>
                                        <p:attrNameLst>
                                          <p:attrName>style.visibility</p:attrName>
                                        </p:attrNameLst>
                                      </p:cBhvr>
                                      <p:to>
                                        <p:strVal val="visible"/>
                                      </p:to>
                                    </p:set>
                                    <p:animEffect transition="in" filter="fade">
                                      <p:cBhvr>
                                        <p:cTn id="10" dur="1000"/>
                                        <p:tgtEl>
                                          <p:spTgt spid="521"/>
                                        </p:tgtEl>
                                      </p:cBhvr>
                                    </p:animEffect>
                                  </p:childTnLst>
                                </p:cTn>
                              </p:par>
                              <p:par>
                                <p:cTn id="11" presetID="10" presetClass="entr" presetSubtype="0" fill="hold" nodeType="withEffect">
                                  <p:stCondLst>
                                    <p:cond delay="0"/>
                                  </p:stCondLst>
                                  <p:childTnLst>
                                    <p:set>
                                      <p:cBhvr>
                                        <p:cTn id="12" dur="1" fill="hold">
                                          <p:stCondLst>
                                            <p:cond delay="0"/>
                                          </p:stCondLst>
                                        </p:cTn>
                                        <p:tgtEl>
                                          <p:spTgt spid="525"/>
                                        </p:tgtEl>
                                        <p:attrNameLst>
                                          <p:attrName>style.visibility</p:attrName>
                                        </p:attrNameLst>
                                      </p:cBhvr>
                                      <p:to>
                                        <p:strVal val="visible"/>
                                      </p:to>
                                    </p:set>
                                    <p:animEffect transition="in" filter="fade">
                                      <p:cBhvr>
                                        <p:cTn id="13" dur="1000"/>
                                        <p:tgtEl>
                                          <p:spTgt spid="525"/>
                                        </p:tgtEl>
                                      </p:cBhvr>
                                    </p:animEffect>
                                  </p:childTnLst>
                                </p:cTn>
                              </p:par>
                              <p:par>
                                <p:cTn id="14" presetID="10" presetClass="entr" presetSubtype="0" fill="hold" nodeType="withEffect">
                                  <p:stCondLst>
                                    <p:cond delay="0"/>
                                  </p:stCondLst>
                                  <p:childTnLst>
                                    <p:set>
                                      <p:cBhvr>
                                        <p:cTn id="15" dur="1" fill="hold">
                                          <p:stCondLst>
                                            <p:cond delay="0"/>
                                          </p:stCondLst>
                                        </p:cTn>
                                        <p:tgtEl>
                                          <p:spTgt spid="531"/>
                                        </p:tgtEl>
                                        <p:attrNameLst>
                                          <p:attrName>style.visibility</p:attrName>
                                        </p:attrNameLst>
                                      </p:cBhvr>
                                      <p:to>
                                        <p:strVal val="visible"/>
                                      </p:to>
                                    </p:set>
                                    <p:animEffect transition="in" filter="fade">
                                      <p:cBhvr>
                                        <p:cTn id="16" dur="1000"/>
                                        <p:tgtEl>
                                          <p:spTgt spid="5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6"/>
                                        </p:tgtEl>
                                        <p:attrNameLst>
                                          <p:attrName>style.visibility</p:attrName>
                                        </p:attrNameLst>
                                      </p:cBhvr>
                                      <p:to>
                                        <p:strVal val="visible"/>
                                      </p:to>
                                    </p:set>
                                    <p:animEffect transition="in" filter="fade">
                                      <p:cBhvr>
                                        <p:cTn id="21" dur="1000"/>
                                        <p:tgtEl>
                                          <p:spTgt spid="536"/>
                                        </p:tgtEl>
                                      </p:cBhvr>
                                    </p:animEffect>
                                  </p:childTnLst>
                                </p:cTn>
                              </p:par>
                              <p:par>
                                <p:cTn id="22" presetID="10" presetClass="entr" presetSubtype="0" fill="hold" nodeType="withEffect">
                                  <p:stCondLst>
                                    <p:cond delay="0"/>
                                  </p:stCondLst>
                                  <p:childTnLst>
                                    <p:set>
                                      <p:cBhvr>
                                        <p:cTn id="23" dur="1" fill="hold">
                                          <p:stCondLst>
                                            <p:cond delay="0"/>
                                          </p:stCondLst>
                                        </p:cTn>
                                        <p:tgtEl>
                                          <p:spTgt spid="537"/>
                                        </p:tgtEl>
                                        <p:attrNameLst>
                                          <p:attrName>style.visibility</p:attrName>
                                        </p:attrNameLst>
                                      </p:cBhvr>
                                      <p:to>
                                        <p:strVal val="visible"/>
                                      </p:to>
                                    </p:set>
                                    <p:animEffect transition="in" filter="fade">
                                      <p:cBhvr>
                                        <p:cTn id="24" dur="1000"/>
                                        <p:tgtEl>
                                          <p:spTgt spid="5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3"/>
                                        </p:tgtEl>
                                        <p:attrNameLst>
                                          <p:attrName>style.visibility</p:attrName>
                                        </p:attrNameLst>
                                      </p:cBhvr>
                                      <p:to>
                                        <p:strVal val="visible"/>
                                      </p:to>
                                    </p:set>
                                    <p:animEffect transition="in" filter="fade">
                                      <p:cBhvr>
                                        <p:cTn id="29" dur="1000"/>
                                        <p:tgtEl>
                                          <p:spTgt spid="523"/>
                                        </p:tgtEl>
                                      </p:cBhvr>
                                    </p:animEffect>
                                  </p:childTnLst>
                                </p:cTn>
                              </p:par>
                              <p:par>
                                <p:cTn id="30" presetID="10" presetClass="entr" presetSubtype="0" fill="hold" nodeType="withEffect">
                                  <p:stCondLst>
                                    <p:cond delay="0"/>
                                  </p:stCondLst>
                                  <p:childTnLst>
                                    <p:set>
                                      <p:cBhvr>
                                        <p:cTn id="31" dur="1" fill="hold">
                                          <p:stCondLst>
                                            <p:cond delay="0"/>
                                          </p:stCondLst>
                                        </p:cTn>
                                        <p:tgtEl>
                                          <p:spTgt spid="524"/>
                                        </p:tgtEl>
                                        <p:attrNameLst>
                                          <p:attrName>style.visibility</p:attrName>
                                        </p:attrNameLst>
                                      </p:cBhvr>
                                      <p:to>
                                        <p:strVal val="visible"/>
                                      </p:to>
                                    </p:set>
                                    <p:animEffect transition="in" filter="fade">
                                      <p:cBhvr>
                                        <p:cTn id="32" dur="1000"/>
                                        <p:tgtEl>
                                          <p:spTgt spid="524"/>
                                        </p:tgtEl>
                                      </p:cBhvr>
                                    </p:animEffect>
                                  </p:childTnLst>
                                </p:cTn>
                              </p:par>
                              <p:par>
                                <p:cTn id="33" presetID="10" presetClass="entr" presetSubtype="0" fill="hold" nodeType="withEffect">
                                  <p:stCondLst>
                                    <p:cond delay="0"/>
                                  </p:stCondLst>
                                  <p:childTnLst>
                                    <p:set>
                                      <p:cBhvr>
                                        <p:cTn id="34" dur="1" fill="hold">
                                          <p:stCondLst>
                                            <p:cond delay="0"/>
                                          </p:stCondLst>
                                        </p:cTn>
                                        <p:tgtEl>
                                          <p:spTgt spid="526"/>
                                        </p:tgtEl>
                                        <p:attrNameLst>
                                          <p:attrName>style.visibility</p:attrName>
                                        </p:attrNameLst>
                                      </p:cBhvr>
                                      <p:to>
                                        <p:strVal val="visible"/>
                                      </p:to>
                                    </p:set>
                                    <p:animEffect transition="in" filter="fade">
                                      <p:cBhvr>
                                        <p:cTn id="35" dur="1000"/>
                                        <p:tgtEl>
                                          <p:spTgt spid="526"/>
                                        </p:tgtEl>
                                      </p:cBhvr>
                                    </p:animEffect>
                                  </p:childTnLst>
                                </p:cTn>
                              </p:par>
                              <p:par>
                                <p:cTn id="36" presetID="10" presetClass="entr" presetSubtype="0" fill="hold" nodeType="withEffect">
                                  <p:stCondLst>
                                    <p:cond delay="0"/>
                                  </p:stCondLst>
                                  <p:childTnLst>
                                    <p:set>
                                      <p:cBhvr>
                                        <p:cTn id="37" dur="1" fill="hold">
                                          <p:stCondLst>
                                            <p:cond delay="0"/>
                                          </p:stCondLst>
                                        </p:cTn>
                                        <p:tgtEl>
                                          <p:spTgt spid="527"/>
                                        </p:tgtEl>
                                        <p:attrNameLst>
                                          <p:attrName>style.visibility</p:attrName>
                                        </p:attrNameLst>
                                      </p:cBhvr>
                                      <p:to>
                                        <p:strVal val="visible"/>
                                      </p:to>
                                    </p:set>
                                    <p:animEffect transition="in" filter="fade">
                                      <p:cBhvr>
                                        <p:cTn id="38" dur="1000"/>
                                        <p:tgtEl>
                                          <p:spTgt spid="527"/>
                                        </p:tgtEl>
                                      </p:cBhvr>
                                    </p:animEffect>
                                  </p:childTnLst>
                                </p:cTn>
                              </p:par>
                              <p:par>
                                <p:cTn id="39" presetID="10" presetClass="entr" presetSubtype="0" fill="hold" nodeType="withEffect">
                                  <p:stCondLst>
                                    <p:cond delay="0"/>
                                  </p:stCondLst>
                                  <p:childTnLst>
                                    <p:set>
                                      <p:cBhvr>
                                        <p:cTn id="40" dur="1" fill="hold">
                                          <p:stCondLst>
                                            <p:cond delay="0"/>
                                          </p:stCondLst>
                                        </p:cTn>
                                        <p:tgtEl>
                                          <p:spTgt spid="528"/>
                                        </p:tgtEl>
                                        <p:attrNameLst>
                                          <p:attrName>style.visibility</p:attrName>
                                        </p:attrNameLst>
                                      </p:cBhvr>
                                      <p:to>
                                        <p:strVal val="visible"/>
                                      </p:to>
                                    </p:set>
                                    <p:animEffect transition="in" filter="fade">
                                      <p:cBhvr>
                                        <p:cTn id="41" dur="1000"/>
                                        <p:tgtEl>
                                          <p:spTgt spid="528"/>
                                        </p:tgtEl>
                                      </p:cBhvr>
                                    </p:animEffect>
                                  </p:childTnLst>
                                </p:cTn>
                              </p:par>
                              <p:par>
                                <p:cTn id="42" presetID="10" presetClass="entr" presetSubtype="0" fill="hold" nodeType="withEffect">
                                  <p:stCondLst>
                                    <p:cond delay="0"/>
                                  </p:stCondLst>
                                  <p:childTnLst>
                                    <p:set>
                                      <p:cBhvr>
                                        <p:cTn id="43" dur="1" fill="hold">
                                          <p:stCondLst>
                                            <p:cond delay="0"/>
                                          </p:stCondLst>
                                        </p:cTn>
                                        <p:tgtEl>
                                          <p:spTgt spid="529"/>
                                        </p:tgtEl>
                                        <p:attrNameLst>
                                          <p:attrName>style.visibility</p:attrName>
                                        </p:attrNameLst>
                                      </p:cBhvr>
                                      <p:to>
                                        <p:strVal val="visible"/>
                                      </p:to>
                                    </p:set>
                                    <p:animEffect transition="in" filter="fade">
                                      <p:cBhvr>
                                        <p:cTn id="44" dur="1000"/>
                                        <p:tgtEl>
                                          <p:spTgt spid="5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38"/>
                                        </p:tgtEl>
                                        <p:attrNameLst>
                                          <p:attrName>style.visibility</p:attrName>
                                        </p:attrNameLst>
                                      </p:cBhvr>
                                      <p:to>
                                        <p:strVal val="visible"/>
                                      </p:to>
                                    </p:set>
                                    <p:animEffect transition="in" filter="fade">
                                      <p:cBhvr>
                                        <p:cTn id="49" dur="1000"/>
                                        <p:tgtEl>
                                          <p:spTgt spid="538"/>
                                        </p:tgtEl>
                                      </p:cBhvr>
                                    </p:animEffect>
                                  </p:childTnLst>
                                </p:cTn>
                              </p:par>
                              <p:par>
                                <p:cTn id="50" presetID="10" presetClass="entr" presetSubtype="0" fill="hold" nodeType="withEffect">
                                  <p:stCondLst>
                                    <p:cond delay="0"/>
                                  </p:stCondLst>
                                  <p:childTnLst>
                                    <p:set>
                                      <p:cBhvr>
                                        <p:cTn id="51" dur="1" fill="hold">
                                          <p:stCondLst>
                                            <p:cond delay="0"/>
                                          </p:stCondLst>
                                        </p:cTn>
                                        <p:tgtEl>
                                          <p:spTgt spid="539"/>
                                        </p:tgtEl>
                                        <p:attrNameLst>
                                          <p:attrName>style.visibility</p:attrName>
                                        </p:attrNameLst>
                                      </p:cBhvr>
                                      <p:to>
                                        <p:strVal val="visible"/>
                                      </p:to>
                                    </p:set>
                                    <p:animEffect transition="in" filter="fade">
                                      <p:cBhvr>
                                        <p:cTn id="52" dur="1000"/>
                                        <p:tgtEl>
                                          <p:spTgt spid="539"/>
                                        </p:tgtEl>
                                      </p:cBhvr>
                                    </p:animEffect>
                                  </p:childTnLst>
                                </p:cTn>
                              </p:par>
                              <p:par>
                                <p:cTn id="53" presetID="10" presetClass="entr" presetSubtype="0" fill="hold" nodeType="withEffect">
                                  <p:stCondLst>
                                    <p:cond delay="0"/>
                                  </p:stCondLst>
                                  <p:childTnLst>
                                    <p:set>
                                      <p:cBhvr>
                                        <p:cTn id="54" dur="1" fill="hold">
                                          <p:stCondLst>
                                            <p:cond delay="0"/>
                                          </p:stCondLst>
                                        </p:cTn>
                                        <p:tgtEl>
                                          <p:spTgt spid="540"/>
                                        </p:tgtEl>
                                        <p:attrNameLst>
                                          <p:attrName>style.visibility</p:attrName>
                                        </p:attrNameLst>
                                      </p:cBhvr>
                                      <p:to>
                                        <p:strVal val="visible"/>
                                      </p:to>
                                    </p:set>
                                    <p:animEffect transition="in" filter="fade">
                                      <p:cBhvr>
                                        <p:cTn id="55" dur="1000"/>
                                        <p:tgtEl>
                                          <p:spTgt spid="540"/>
                                        </p:tgtEl>
                                      </p:cBhvr>
                                    </p:animEffect>
                                  </p:childTnLst>
                                </p:cTn>
                              </p:par>
                              <p:par>
                                <p:cTn id="56" presetID="10" presetClass="entr" presetSubtype="0" fill="hold" nodeType="withEffect">
                                  <p:stCondLst>
                                    <p:cond delay="0"/>
                                  </p:stCondLst>
                                  <p:childTnLst>
                                    <p:set>
                                      <p:cBhvr>
                                        <p:cTn id="57" dur="1" fill="hold">
                                          <p:stCondLst>
                                            <p:cond delay="0"/>
                                          </p:stCondLst>
                                        </p:cTn>
                                        <p:tgtEl>
                                          <p:spTgt spid="541"/>
                                        </p:tgtEl>
                                        <p:attrNameLst>
                                          <p:attrName>style.visibility</p:attrName>
                                        </p:attrNameLst>
                                      </p:cBhvr>
                                      <p:to>
                                        <p:strVal val="visible"/>
                                      </p:to>
                                    </p:set>
                                    <p:animEffect transition="in" filter="fade">
                                      <p:cBhvr>
                                        <p:cTn id="58" dur="1000"/>
                                        <p:tgtEl>
                                          <p:spTgt spid="541"/>
                                        </p:tgtEl>
                                      </p:cBhvr>
                                    </p:animEffect>
                                  </p:childTnLst>
                                </p:cTn>
                              </p:par>
                              <p:par>
                                <p:cTn id="59" presetID="10" presetClass="entr" presetSubtype="0" fill="hold" nodeType="withEffect">
                                  <p:stCondLst>
                                    <p:cond delay="0"/>
                                  </p:stCondLst>
                                  <p:childTnLst>
                                    <p:set>
                                      <p:cBhvr>
                                        <p:cTn id="60" dur="1" fill="hold">
                                          <p:stCondLst>
                                            <p:cond delay="0"/>
                                          </p:stCondLst>
                                        </p:cTn>
                                        <p:tgtEl>
                                          <p:spTgt spid="544"/>
                                        </p:tgtEl>
                                        <p:attrNameLst>
                                          <p:attrName>style.visibility</p:attrName>
                                        </p:attrNameLst>
                                      </p:cBhvr>
                                      <p:to>
                                        <p:strVal val="visible"/>
                                      </p:to>
                                    </p:set>
                                    <p:animEffect transition="in" filter="fade">
                                      <p:cBhvr>
                                        <p:cTn id="61" dur="1000"/>
                                        <p:tgtEl>
                                          <p:spTgt spid="54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33"/>
                                        </p:tgtEl>
                                        <p:attrNameLst>
                                          <p:attrName>style.visibility</p:attrName>
                                        </p:attrNameLst>
                                      </p:cBhvr>
                                      <p:to>
                                        <p:strVal val="visible"/>
                                      </p:to>
                                    </p:set>
                                    <p:animEffect transition="in" filter="fade">
                                      <p:cBhvr>
                                        <p:cTn id="66" dur="1000"/>
                                        <p:tgtEl>
                                          <p:spTgt spid="533"/>
                                        </p:tgtEl>
                                      </p:cBhvr>
                                    </p:animEffect>
                                  </p:childTnLst>
                                </p:cTn>
                              </p:par>
                              <p:par>
                                <p:cTn id="67" presetID="10" presetClass="entr" presetSubtype="0" fill="hold" nodeType="withEffect">
                                  <p:stCondLst>
                                    <p:cond delay="0"/>
                                  </p:stCondLst>
                                  <p:childTnLst>
                                    <p:set>
                                      <p:cBhvr>
                                        <p:cTn id="68" dur="1" fill="hold">
                                          <p:stCondLst>
                                            <p:cond delay="0"/>
                                          </p:stCondLst>
                                        </p:cTn>
                                        <p:tgtEl>
                                          <p:spTgt spid="534"/>
                                        </p:tgtEl>
                                        <p:attrNameLst>
                                          <p:attrName>style.visibility</p:attrName>
                                        </p:attrNameLst>
                                      </p:cBhvr>
                                      <p:to>
                                        <p:strVal val="visible"/>
                                      </p:to>
                                    </p:set>
                                    <p:animEffect transition="in" filter="fade">
                                      <p:cBhvr>
                                        <p:cTn id="69" dur="1000"/>
                                        <p:tgtEl>
                                          <p:spTgt spid="534"/>
                                        </p:tgtEl>
                                      </p:cBhvr>
                                    </p:animEffect>
                                  </p:childTnLst>
                                </p:cTn>
                              </p:par>
                              <p:par>
                                <p:cTn id="70" presetID="10" presetClass="entr" presetSubtype="0" fill="hold" nodeType="withEffect">
                                  <p:stCondLst>
                                    <p:cond delay="0"/>
                                  </p:stCondLst>
                                  <p:childTnLst>
                                    <p:set>
                                      <p:cBhvr>
                                        <p:cTn id="71" dur="1" fill="hold">
                                          <p:stCondLst>
                                            <p:cond delay="0"/>
                                          </p:stCondLst>
                                        </p:cTn>
                                        <p:tgtEl>
                                          <p:spTgt spid="535"/>
                                        </p:tgtEl>
                                        <p:attrNameLst>
                                          <p:attrName>style.visibility</p:attrName>
                                        </p:attrNameLst>
                                      </p:cBhvr>
                                      <p:to>
                                        <p:strVal val="visible"/>
                                      </p:to>
                                    </p:set>
                                    <p:animEffect transition="in" filter="fade">
                                      <p:cBhvr>
                                        <p:cTn id="72" dur="1000"/>
                                        <p:tgtEl>
                                          <p:spTgt spid="53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42"/>
                                        </p:tgtEl>
                                        <p:attrNameLst>
                                          <p:attrName>style.visibility</p:attrName>
                                        </p:attrNameLst>
                                      </p:cBhvr>
                                      <p:to>
                                        <p:strVal val="visible"/>
                                      </p:to>
                                    </p:set>
                                    <p:animEffect transition="in" filter="fade">
                                      <p:cBhvr>
                                        <p:cTn id="77" dur="1000"/>
                                        <p:tgtEl>
                                          <p:spTgt spid="542"/>
                                        </p:tgtEl>
                                      </p:cBhvr>
                                    </p:animEffect>
                                  </p:childTnLst>
                                </p:cTn>
                              </p:par>
                              <p:par>
                                <p:cTn id="78" presetID="10" presetClass="entr" presetSubtype="0" fill="hold" nodeType="withEffect">
                                  <p:stCondLst>
                                    <p:cond delay="0"/>
                                  </p:stCondLst>
                                  <p:childTnLst>
                                    <p:set>
                                      <p:cBhvr>
                                        <p:cTn id="79" dur="1" fill="hold">
                                          <p:stCondLst>
                                            <p:cond delay="0"/>
                                          </p:stCondLst>
                                        </p:cTn>
                                        <p:tgtEl>
                                          <p:spTgt spid="543"/>
                                        </p:tgtEl>
                                        <p:attrNameLst>
                                          <p:attrName>style.visibility</p:attrName>
                                        </p:attrNameLst>
                                      </p:cBhvr>
                                      <p:to>
                                        <p:strVal val="visible"/>
                                      </p:to>
                                    </p:set>
                                    <p:animEffect transition="in" filter="fade">
                                      <p:cBhvr>
                                        <p:cTn id="80" dur="1000"/>
                                        <p:tgtEl>
                                          <p:spTgt spid="543"/>
                                        </p:tgtEl>
                                      </p:cBhvr>
                                    </p:animEffect>
                                  </p:childTnLst>
                                </p:cTn>
                              </p:par>
                              <p:par>
                                <p:cTn id="81" presetID="10" presetClass="entr" presetSubtype="0" fill="hold" nodeType="withEffect">
                                  <p:stCondLst>
                                    <p:cond delay="0"/>
                                  </p:stCondLst>
                                  <p:childTnLst>
                                    <p:set>
                                      <p:cBhvr>
                                        <p:cTn id="82" dur="1" fill="hold">
                                          <p:stCondLst>
                                            <p:cond delay="0"/>
                                          </p:stCondLst>
                                        </p:cTn>
                                        <p:tgtEl>
                                          <p:spTgt spid="545"/>
                                        </p:tgtEl>
                                        <p:attrNameLst>
                                          <p:attrName>style.visibility</p:attrName>
                                        </p:attrNameLst>
                                      </p:cBhvr>
                                      <p:to>
                                        <p:strVal val="visible"/>
                                      </p:to>
                                    </p:set>
                                    <p:animEffect transition="in" filter="fade">
                                      <p:cBhvr>
                                        <p:cTn id="83" dur="1000"/>
                                        <p:tgtEl>
                                          <p:spTgt spid="545"/>
                                        </p:tgtEl>
                                      </p:cBhvr>
                                    </p:animEffect>
                                  </p:childTnLst>
                                </p:cTn>
                              </p:par>
                              <p:par>
                                <p:cTn id="84" presetID="10" presetClass="entr" presetSubtype="0" fill="hold" nodeType="withEffect">
                                  <p:stCondLst>
                                    <p:cond delay="0"/>
                                  </p:stCondLst>
                                  <p:childTnLst>
                                    <p:set>
                                      <p:cBhvr>
                                        <p:cTn id="85" dur="1" fill="hold">
                                          <p:stCondLst>
                                            <p:cond delay="0"/>
                                          </p:stCondLst>
                                        </p:cTn>
                                        <p:tgtEl>
                                          <p:spTgt spid="546"/>
                                        </p:tgtEl>
                                        <p:attrNameLst>
                                          <p:attrName>style.visibility</p:attrName>
                                        </p:attrNameLst>
                                      </p:cBhvr>
                                      <p:to>
                                        <p:strVal val="visible"/>
                                      </p:to>
                                    </p:set>
                                    <p:animEffect transition="in" filter="fade">
                                      <p:cBhvr>
                                        <p:cTn id="86" dur="1000"/>
                                        <p:tgtEl>
                                          <p:spTgt spid="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C108-B45B-933E-A606-8E0C0F774FCF}"/>
              </a:ext>
            </a:extLst>
          </p:cNvPr>
          <p:cNvSpPr>
            <a:spLocks noGrp="1"/>
          </p:cNvSpPr>
          <p:nvPr>
            <p:ph type="title"/>
          </p:nvPr>
        </p:nvSpPr>
        <p:spPr>
          <a:xfrm>
            <a:off x="2934996" y="2434956"/>
            <a:ext cx="6535119" cy="763600"/>
          </a:xfrm>
        </p:spPr>
        <p:txBody>
          <a:bodyPr>
            <a:normAutofit fontScale="90000"/>
          </a:bodyPr>
          <a:lstStyle/>
          <a:p>
            <a:r>
              <a:rPr lang="en-CA" dirty="0"/>
              <a:t>Creating a note taking system…</a:t>
            </a:r>
          </a:p>
        </p:txBody>
      </p:sp>
      <p:sp>
        <p:nvSpPr>
          <p:cNvPr id="3" name="Text Placeholder 2">
            <a:extLst>
              <a:ext uri="{FF2B5EF4-FFF2-40B4-BE49-F238E27FC236}">
                <a16:creationId xmlns:a16="http://schemas.microsoft.com/office/drawing/2014/main" id="{F6D33651-4283-3E64-8CAF-7594EE8598AA}"/>
              </a:ext>
            </a:extLst>
          </p:cNvPr>
          <p:cNvSpPr>
            <a:spLocks noGrp="1"/>
          </p:cNvSpPr>
          <p:nvPr>
            <p:ph type="body" idx="1"/>
          </p:nvPr>
        </p:nvSpPr>
        <p:spPr>
          <a:xfrm>
            <a:off x="4476047" y="3276866"/>
            <a:ext cx="3037379" cy="663043"/>
          </a:xfrm>
        </p:spPr>
        <p:txBody>
          <a:bodyPr/>
          <a:lstStyle/>
          <a:p>
            <a:pPr marL="152396" indent="0">
              <a:buNone/>
            </a:pPr>
            <a:r>
              <a:rPr lang="en-CA" dirty="0"/>
              <a:t>Open up obsidian!</a:t>
            </a:r>
          </a:p>
        </p:txBody>
      </p:sp>
    </p:spTree>
    <p:extLst>
      <p:ext uri="{BB962C8B-B14F-4D97-AF65-F5344CB8AC3E}">
        <p14:creationId xmlns:p14="http://schemas.microsoft.com/office/powerpoint/2010/main" val="4088817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Making Descriptive Links	</a:t>
            </a:r>
            <a:endParaRPr/>
          </a:p>
        </p:txBody>
      </p:sp>
      <p:sp>
        <p:nvSpPr>
          <p:cNvPr id="567" name="Google Shape;567;p6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Often, more specific descriptive titles are better!</a:t>
            </a:r>
            <a:endParaRPr/>
          </a:p>
          <a:p>
            <a:pPr marL="0" indent="0">
              <a:spcBef>
                <a:spcPts val="1600"/>
              </a:spcBef>
              <a:spcAft>
                <a:spcPts val="1600"/>
              </a:spcAft>
              <a:buNone/>
            </a:pPr>
            <a:r>
              <a:rPr lang="en" sz="2000"/>
              <a:t>Ex: Instead of </a:t>
            </a:r>
            <a:br>
              <a:rPr lang="en"/>
            </a:br>
            <a:r>
              <a:rPr lang="en" i="1"/>
              <a:t>Generative AI</a:t>
            </a:r>
            <a:br>
              <a:rPr lang="en"/>
            </a:br>
            <a:r>
              <a:rPr lang="en" sz="1867"/>
              <a:t>write something more descriptive, like:</a:t>
            </a:r>
            <a:br>
              <a:rPr lang="en"/>
            </a:br>
            <a:r>
              <a:rPr lang="en" i="1"/>
              <a:t>Generative AI forces educators to assess the writing process more than the product</a:t>
            </a:r>
            <a:br>
              <a:rPr lang="en" i="1"/>
            </a:br>
            <a:r>
              <a:rPr lang="en" sz="1867"/>
              <a:t>or</a:t>
            </a:r>
            <a:br>
              <a:rPr lang="en"/>
            </a:br>
            <a:r>
              <a:rPr lang="en" i="1"/>
              <a:t>Generative AI raises the floor for expectations about student’s writing abilities</a:t>
            </a:r>
            <a:endParaRPr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You don’t always have to fill in a note</a:t>
            </a:r>
            <a:endParaRPr/>
          </a:p>
        </p:txBody>
      </p:sp>
      <p:sp>
        <p:nvSpPr>
          <p:cNvPr id="573" name="Google Shape;573;p6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If you made a descriptive title like:</a:t>
            </a:r>
            <a:endParaRPr/>
          </a:p>
          <a:p>
            <a:pPr marL="0" indent="0">
              <a:spcBef>
                <a:spcPts val="1600"/>
              </a:spcBef>
              <a:buNone/>
            </a:pPr>
            <a:r>
              <a:rPr lang="en" i="1"/>
              <a:t>Generative AI raises the floor for expectations about student’s writing abilities</a:t>
            </a:r>
            <a:endParaRPr i="1"/>
          </a:p>
          <a:p>
            <a:pPr marL="0" indent="0">
              <a:spcBef>
                <a:spcPts val="1600"/>
              </a:spcBef>
              <a:buNone/>
            </a:pPr>
            <a:r>
              <a:rPr lang="en"/>
              <a:t>You may not need to explain yourself fully in your note as you are making it, as the title already describes much of the idea. </a:t>
            </a:r>
            <a:endParaRPr/>
          </a:p>
          <a:p>
            <a:pPr marL="0" indent="0">
              <a:spcBef>
                <a:spcPts val="1600"/>
              </a:spcBef>
              <a:buNone/>
            </a:pPr>
            <a:r>
              <a:rPr lang="en"/>
              <a:t>Think of them like interconnected jot-notes</a:t>
            </a:r>
            <a:endParaRPr/>
          </a:p>
          <a:p>
            <a:pPr marL="0" indent="0">
              <a:spcBef>
                <a:spcPts val="1600"/>
              </a:spcBef>
              <a:spcAft>
                <a:spcPts val="1600"/>
              </a:spcAft>
              <a:buClr>
                <a:schemeClr val="dk1"/>
              </a:buClr>
              <a:buSzPts val="1100"/>
              <a:buNone/>
            </a:pPr>
            <a:r>
              <a:rPr lang="en"/>
              <a:t>It’s only when writing the final product that you have to fill in the gaps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C253473A-8554-04B1-E2B6-951B2335771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t="10923" b="470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B7F31D1-F160-33E3-7191-4710CE180836}"/>
              </a:ext>
            </a:extLst>
          </p:cNvPr>
          <p:cNvSpPr>
            <a:spLocks noGrp="1"/>
          </p:cNvSpPr>
          <p:nvPr>
            <p:ph type="ctrTitle"/>
          </p:nvPr>
        </p:nvSpPr>
        <p:spPr>
          <a:xfrm>
            <a:off x="-159892" y="3657488"/>
            <a:ext cx="11987326" cy="1195913"/>
          </a:xfrm>
          <a:noFill/>
        </p:spPr>
        <p:txBody>
          <a:bodyPr>
            <a:noAutofit/>
          </a:bodyPr>
          <a:lstStyle/>
          <a:p>
            <a:r>
              <a:rPr lang="en-CA" b="1" dirty="0">
                <a:gradFill flip="none" rotWithShape="1">
                  <a:gsLst>
                    <a:gs pos="0">
                      <a:srgbClr val="A82D77"/>
                    </a:gs>
                    <a:gs pos="28000">
                      <a:srgbClr val="1A2F59"/>
                    </a:gs>
                    <a:gs pos="100000">
                      <a:srgbClr val="F3763C"/>
                    </a:gs>
                  </a:gsLst>
                  <a:lin ang="600000" scaled="0"/>
                  <a:tileRect/>
                </a:gradFill>
                <a:latin typeface="Montserrat Medium" panose="00000600000000000000" pitchFamily="2" charset="0"/>
                <a:ea typeface="Cascadia Mono SemiLight" panose="020B0609020000020004" pitchFamily="49" charset="0"/>
                <a:cs typeface="Cascadia Mono SemiLight" panose="020B0609020000020004" pitchFamily="49" charset="0"/>
              </a:rPr>
              <a:t>Extending Your Mind </a:t>
            </a:r>
            <a:br>
              <a:rPr lang="en-CA" b="1" dirty="0">
                <a:gradFill flip="none" rotWithShape="1">
                  <a:gsLst>
                    <a:gs pos="0">
                      <a:srgbClr val="A82D77"/>
                    </a:gs>
                    <a:gs pos="28000">
                      <a:srgbClr val="1A2F59"/>
                    </a:gs>
                    <a:gs pos="100000">
                      <a:srgbClr val="F3763C"/>
                    </a:gs>
                  </a:gsLst>
                  <a:lin ang="600000" scaled="0"/>
                  <a:tileRect/>
                </a:gradFill>
                <a:latin typeface="Montserrat Medium" panose="00000600000000000000" pitchFamily="2" charset="0"/>
                <a:ea typeface="Cascadia Mono SemiLight" panose="020B0609020000020004" pitchFamily="49" charset="0"/>
                <a:cs typeface="Cascadia Mono SemiLight" panose="020B0609020000020004" pitchFamily="49" charset="0"/>
              </a:rPr>
            </a:br>
            <a:r>
              <a:rPr lang="en-CA" b="1" dirty="0">
                <a:gradFill flip="none" rotWithShape="1">
                  <a:gsLst>
                    <a:gs pos="0">
                      <a:srgbClr val="A82D77"/>
                    </a:gs>
                    <a:gs pos="28000">
                      <a:srgbClr val="1A2F59"/>
                    </a:gs>
                    <a:gs pos="100000">
                      <a:srgbClr val="F3763C"/>
                    </a:gs>
                  </a:gsLst>
                  <a:lin ang="600000" scaled="0"/>
                  <a:tileRect/>
                </a:gradFill>
                <a:latin typeface="Montserrat Medium" panose="00000600000000000000" pitchFamily="2" charset="0"/>
                <a:ea typeface="Cascadia Mono SemiLight" panose="020B0609020000020004" pitchFamily="49" charset="0"/>
                <a:cs typeface="Cascadia Mono SemiLight" panose="020B0609020000020004" pitchFamily="49" charset="0"/>
              </a:rPr>
              <a:t>with </a:t>
            </a:r>
            <a:br>
              <a:rPr lang="en-CA" b="1" dirty="0">
                <a:gradFill flip="none" rotWithShape="1">
                  <a:gsLst>
                    <a:gs pos="0">
                      <a:srgbClr val="A82D77"/>
                    </a:gs>
                    <a:gs pos="28000">
                      <a:srgbClr val="1A2F59"/>
                    </a:gs>
                    <a:gs pos="100000">
                      <a:srgbClr val="F3763C"/>
                    </a:gs>
                  </a:gsLst>
                  <a:lin ang="600000" scaled="0"/>
                  <a:tileRect/>
                </a:gradFill>
                <a:latin typeface="Montserrat Medium" panose="00000600000000000000" pitchFamily="2" charset="0"/>
                <a:ea typeface="Cascadia Mono SemiLight" panose="020B0609020000020004" pitchFamily="49" charset="0"/>
                <a:cs typeface="Cascadia Mono SemiLight" panose="020B0609020000020004" pitchFamily="49" charset="0"/>
              </a:rPr>
            </a:br>
            <a:r>
              <a:rPr lang="en-CA" b="1" dirty="0">
                <a:gradFill flip="none" rotWithShape="1">
                  <a:gsLst>
                    <a:gs pos="0">
                      <a:srgbClr val="A82D77"/>
                    </a:gs>
                    <a:gs pos="28000">
                      <a:srgbClr val="1A2F59"/>
                    </a:gs>
                    <a:gs pos="100000">
                      <a:srgbClr val="F3763C"/>
                    </a:gs>
                  </a:gsLst>
                  <a:lin ang="600000" scaled="0"/>
                  <a:tileRect/>
                </a:gradFill>
                <a:latin typeface="Montserrat Medium" panose="00000600000000000000" pitchFamily="2" charset="0"/>
                <a:ea typeface="Cascadia Mono SemiLight" panose="020B0609020000020004" pitchFamily="49" charset="0"/>
                <a:cs typeface="Cascadia Mono SemiLight" panose="020B0609020000020004" pitchFamily="49" charset="0"/>
              </a:rPr>
              <a:t>Obsidian and LLMs</a:t>
            </a:r>
          </a:p>
        </p:txBody>
      </p:sp>
      <p:sp>
        <p:nvSpPr>
          <p:cNvPr id="7" name="Title 4">
            <a:extLst>
              <a:ext uri="{FF2B5EF4-FFF2-40B4-BE49-F238E27FC236}">
                <a16:creationId xmlns:a16="http://schemas.microsoft.com/office/drawing/2014/main" id="{0F1C0E11-A389-882E-9771-05042D5C3CC8}"/>
              </a:ext>
            </a:extLst>
          </p:cNvPr>
          <p:cNvSpPr txBox="1">
            <a:spLocks/>
          </p:cNvSpPr>
          <p:nvPr/>
        </p:nvSpPr>
        <p:spPr>
          <a:xfrm>
            <a:off x="901701" y="3608388"/>
            <a:ext cx="9749316" cy="119591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b="1" dirty="0">
                <a:solidFill>
                  <a:schemeClr val="bg1"/>
                </a:solidFill>
                <a:latin typeface="Montserrat Medium" panose="00000600000000000000" pitchFamily="2" charset="0"/>
                <a:ea typeface="Cascadia Mono SemiLight" panose="020B0609020000020004" pitchFamily="49" charset="0"/>
                <a:cs typeface="Cascadia Mono SemiLight" panose="020B0609020000020004" pitchFamily="49" charset="0"/>
              </a:rPr>
              <a:t>Extending Your Mind</a:t>
            </a:r>
          </a:p>
          <a:p>
            <a:r>
              <a:rPr lang="en-CA" b="1" dirty="0">
                <a:solidFill>
                  <a:schemeClr val="bg1"/>
                </a:solidFill>
                <a:latin typeface="Montserrat Medium" panose="00000600000000000000" pitchFamily="2" charset="0"/>
                <a:ea typeface="Cascadia Mono SemiLight" panose="020B0609020000020004" pitchFamily="49" charset="0"/>
                <a:cs typeface="Cascadia Mono SemiLight" panose="020B0609020000020004" pitchFamily="49" charset="0"/>
              </a:rPr>
              <a:t> with</a:t>
            </a:r>
          </a:p>
          <a:p>
            <a:r>
              <a:rPr lang="en-CA" b="1" dirty="0">
                <a:solidFill>
                  <a:schemeClr val="bg1"/>
                </a:solidFill>
                <a:latin typeface="Montserrat Medium" panose="00000600000000000000" pitchFamily="2" charset="0"/>
                <a:ea typeface="Cascadia Mono SemiLight" panose="020B0609020000020004" pitchFamily="49" charset="0"/>
                <a:cs typeface="Cascadia Mono SemiLight" panose="020B0609020000020004" pitchFamily="49" charset="0"/>
              </a:rPr>
              <a:t> Obsidian and LLMs</a:t>
            </a:r>
          </a:p>
        </p:txBody>
      </p:sp>
    </p:spTree>
    <p:extLst>
      <p:ext uri="{BB962C8B-B14F-4D97-AF65-F5344CB8AC3E}">
        <p14:creationId xmlns:p14="http://schemas.microsoft.com/office/powerpoint/2010/main" val="109857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Chunk your writing!</a:t>
            </a:r>
            <a:endParaRPr/>
          </a:p>
        </p:txBody>
      </p:sp>
      <p:sp>
        <p:nvSpPr>
          <p:cNvPr id="579" name="Google Shape;579;p64"/>
          <p:cNvSpPr txBox="1">
            <a:spLocks noGrp="1"/>
          </p:cNvSpPr>
          <p:nvPr>
            <p:ph type="body" idx="1"/>
          </p:nvPr>
        </p:nvSpPr>
        <p:spPr>
          <a:xfrm>
            <a:off x="415600" y="2310600"/>
            <a:ext cx="11360800" cy="2688800"/>
          </a:xfrm>
          <a:prstGeom prst="rect">
            <a:avLst/>
          </a:prstGeom>
        </p:spPr>
        <p:txBody>
          <a:bodyPr spcFirstLastPara="1" vert="horz" wrap="square" lIns="121900" tIns="121900" rIns="121900" bIns="121900" rtlCol="0" anchor="t" anchorCtr="0">
            <a:normAutofit fontScale="77500" lnSpcReduction="20000"/>
          </a:bodyPr>
          <a:lstStyle/>
          <a:p>
            <a:pPr marL="0" indent="0">
              <a:buNone/>
            </a:pPr>
            <a:r>
              <a:rPr lang="en"/>
              <a:t>Breaking the process down into </a:t>
            </a:r>
            <a:endParaRPr/>
          </a:p>
          <a:p>
            <a:pPr marL="0" indent="0">
              <a:spcBef>
                <a:spcPts val="1600"/>
              </a:spcBef>
              <a:buNone/>
            </a:pPr>
            <a:r>
              <a:rPr lang="en"/>
              <a:t>Source → Notes → Concepts → Product</a:t>
            </a:r>
            <a:endParaRPr/>
          </a:p>
          <a:p>
            <a:pPr marL="0" indent="0">
              <a:spcBef>
                <a:spcPts val="1600"/>
              </a:spcBef>
              <a:buNone/>
            </a:pPr>
            <a:r>
              <a:rPr lang="en"/>
              <a:t>Can make writing feel easier, as it gets broken down into smaller, more manageable chunks</a:t>
            </a:r>
            <a:endParaRPr/>
          </a:p>
          <a:p>
            <a:pPr marL="0" indent="0">
              <a:spcBef>
                <a:spcPts val="1600"/>
              </a:spcBef>
              <a:buNone/>
            </a:pPr>
            <a:endParaRPr/>
          </a:p>
          <a:p>
            <a:pPr marL="0" indent="0">
              <a:spcBef>
                <a:spcPts val="1600"/>
              </a:spcBef>
              <a:spcAft>
                <a:spcPts val="1600"/>
              </a:spcAft>
              <a:buNone/>
            </a:pPr>
            <a:r>
              <a:rPr lang="en"/>
              <a:t>This can really help with anxiety when writing!</a:t>
            </a:r>
            <a:endParaRPr/>
          </a:p>
        </p:txBody>
      </p:sp>
      <p:pic>
        <p:nvPicPr>
          <p:cNvPr id="580" name="Google Shape;580;p64"/>
          <p:cNvPicPr preferRelativeResize="0"/>
          <p:nvPr/>
        </p:nvPicPr>
        <p:blipFill>
          <a:blip r:embed="rId3">
            <a:alphaModFix/>
          </a:blip>
          <a:stretch>
            <a:fillRect/>
          </a:stretch>
        </p:blipFill>
        <p:spPr>
          <a:xfrm>
            <a:off x="6965101" y="1418501"/>
            <a:ext cx="3093465" cy="17421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Making Source Notes</a:t>
            </a:r>
            <a:endParaRPr/>
          </a:p>
        </p:txBody>
      </p:sp>
      <p:sp>
        <p:nvSpPr>
          <p:cNvPr id="586" name="Google Shape;586;p65"/>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Writing notes on sources is one of the most important habits to build</a:t>
            </a:r>
            <a:endParaRPr/>
          </a:p>
          <a:p>
            <a:pPr>
              <a:spcBef>
                <a:spcPts val="1600"/>
              </a:spcBef>
            </a:pPr>
            <a:r>
              <a:rPr lang="en"/>
              <a:t>It gives support for your ideas, making you more convincing</a:t>
            </a:r>
            <a:endParaRPr/>
          </a:p>
          <a:p>
            <a:r>
              <a:rPr lang="en"/>
              <a:t>It makes it easier to provide proper credit and avoid plagiarism</a:t>
            </a:r>
            <a:endParaRPr/>
          </a:p>
          <a:p>
            <a:r>
              <a:rPr lang="en"/>
              <a:t>It forces you to actively engage with content instead of passively consuming it</a:t>
            </a:r>
            <a:endParaRPr/>
          </a:p>
          <a:p>
            <a:pPr lvl="1"/>
            <a:r>
              <a:rPr lang="en"/>
              <a:t>This can also help reduce anxiety. We are constantly overwhelmed with information and it often feels overwhelming. Adding more action and less mindless consumption helps with this.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Information on Linked Note Taking</a:t>
            </a:r>
            <a:endParaRPr/>
          </a:p>
        </p:txBody>
      </p:sp>
      <p:pic>
        <p:nvPicPr>
          <p:cNvPr id="592" name="Google Shape;592;p66"/>
          <p:cNvPicPr preferRelativeResize="0"/>
          <p:nvPr/>
        </p:nvPicPr>
        <p:blipFill>
          <a:blip r:embed="rId3">
            <a:alphaModFix/>
          </a:blip>
          <a:stretch>
            <a:fillRect/>
          </a:stretch>
        </p:blipFill>
        <p:spPr>
          <a:xfrm>
            <a:off x="1829366" y="1423634"/>
            <a:ext cx="2717333" cy="4073997"/>
          </a:xfrm>
          <a:prstGeom prst="rect">
            <a:avLst/>
          </a:prstGeom>
          <a:noFill/>
          <a:ln>
            <a:noFill/>
          </a:ln>
        </p:spPr>
      </p:pic>
      <p:pic>
        <p:nvPicPr>
          <p:cNvPr id="593" name="Google Shape;593;p66"/>
          <p:cNvPicPr preferRelativeResize="0"/>
          <p:nvPr/>
        </p:nvPicPr>
        <p:blipFill>
          <a:blip r:embed="rId4">
            <a:alphaModFix/>
          </a:blip>
          <a:stretch>
            <a:fillRect/>
          </a:stretch>
        </p:blipFill>
        <p:spPr>
          <a:xfrm>
            <a:off x="6771514" y="1392000"/>
            <a:ext cx="2683521" cy="4073997"/>
          </a:xfrm>
          <a:prstGeom prst="rect">
            <a:avLst/>
          </a:prstGeom>
          <a:noFill/>
          <a:ln>
            <a:noFill/>
          </a:ln>
        </p:spPr>
      </p:pic>
      <p:sp>
        <p:nvSpPr>
          <p:cNvPr id="594" name="Google Shape;594;p66"/>
          <p:cNvSpPr txBox="1">
            <a:spLocks noGrp="1"/>
          </p:cNvSpPr>
          <p:nvPr>
            <p:ph type="title"/>
          </p:nvPr>
        </p:nvSpPr>
        <p:spPr>
          <a:xfrm>
            <a:off x="444000" y="5802367"/>
            <a:ext cx="11360800" cy="763600"/>
          </a:xfrm>
          <a:prstGeom prst="rect">
            <a:avLst/>
          </a:prstGeom>
        </p:spPr>
        <p:txBody>
          <a:bodyPr spcFirstLastPara="1" vert="horz" wrap="square" lIns="121900" tIns="121900" rIns="121900" bIns="121900" rtlCol="0" anchor="t" anchorCtr="0">
            <a:noAutofit/>
          </a:bodyPr>
          <a:lstStyle/>
          <a:p>
            <a:pPr>
              <a:buSzPts val="990"/>
            </a:pPr>
            <a:r>
              <a:rPr lang="en" sz="2427"/>
              <a:t>Alternate Terms: Smart Notes, Personal Knowledge Management (PKM), Zettlekasten</a:t>
            </a:r>
            <a:endParaRPr sz="2427"/>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Technology for Smart Notes</a:t>
            </a:r>
            <a:endParaRPr/>
          </a:p>
        </p:txBody>
      </p:sp>
      <p:sp>
        <p:nvSpPr>
          <p:cNvPr id="600" name="Google Shape;600;p67"/>
          <p:cNvSpPr txBox="1">
            <a:spLocks noGrp="1"/>
          </p:cNvSpPr>
          <p:nvPr>
            <p:ph type="body" idx="1"/>
          </p:nvPr>
        </p:nvSpPr>
        <p:spPr>
          <a:xfrm>
            <a:off x="415600" y="1536633"/>
            <a:ext cx="11360800" cy="696400"/>
          </a:xfrm>
          <a:prstGeom prst="rect">
            <a:avLst/>
          </a:prstGeom>
        </p:spPr>
        <p:txBody>
          <a:bodyPr spcFirstLastPara="1" vert="horz" wrap="square" lIns="121900" tIns="121900" rIns="121900" bIns="121900" rtlCol="0" anchor="t" anchorCtr="0">
            <a:normAutofit fontScale="77500" lnSpcReduction="20000"/>
          </a:bodyPr>
          <a:lstStyle/>
          <a:p>
            <a:pPr marL="0" indent="0">
              <a:spcAft>
                <a:spcPts val="1600"/>
              </a:spcAft>
              <a:buNone/>
            </a:pPr>
            <a:r>
              <a:rPr lang="en"/>
              <a:t>This is THE most important choice to make → changing systems is difficult</a:t>
            </a:r>
            <a:endParaRPr/>
          </a:p>
        </p:txBody>
      </p:sp>
      <p:pic>
        <p:nvPicPr>
          <p:cNvPr id="601" name="Google Shape;601;p67"/>
          <p:cNvPicPr preferRelativeResize="0"/>
          <p:nvPr/>
        </p:nvPicPr>
        <p:blipFill>
          <a:blip r:embed="rId3">
            <a:alphaModFix/>
          </a:blip>
          <a:stretch>
            <a:fillRect/>
          </a:stretch>
        </p:blipFill>
        <p:spPr>
          <a:xfrm>
            <a:off x="998134" y="2523300"/>
            <a:ext cx="3597967" cy="1143267"/>
          </a:xfrm>
          <a:prstGeom prst="rect">
            <a:avLst/>
          </a:prstGeom>
          <a:noFill/>
          <a:ln>
            <a:noFill/>
          </a:ln>
        </p:spPr>
      </p:pic>
      <p:pic>
        <p:nvPicPr>
          <p:cNvPr id="602" name="Google Shape;602;p67"/>
          <p:cNvPicPr preferRelativeResize="0"/>
          <p:nvPr/>
        </p:nvPicPr>
        <p:blipFill rotWithShape="1">
          <a:blip r:embed="rId4">
            <a:alphaModFix/>
          </a:blip>
          <a:srcRect t="16058" b="11246"/>
          <a:stretch/>
        </p:blipFill>
        <p:spPr>
          <a:xfrm>
            <a:off x="6915834" y="2412700"/>
            <a:ext cx="3006201" cy="1214067"/>
          </a:xfrm>
          <a:prstGeom prst="rect">
            <a:avLst/>
          </a:prstGeom>
          <a:noFill/>
          <a:ln>
            <a:noFill/>
          </a:ln>
        </p:spPr>
      </p:pic>
      <p:pic>
        <p:nvPicPr>
          <p:cNvPr id="603" name="Google Shape;603;p67"/>
          <p:cNvPicPr preferRelativeResize="0"/>
          <p:nvPr/>
        </p:nvPicPr>
        <p:blipFill>
          <a:blip r:embed="rId5">
            <a:alphaModFix/>
          </a:blip>
          <a:stretch>
            <a:fillRect/>
          </a:stretch>
        </p:blipFill>
        <p:spPr>
          <a:xfrm>
            <a:off x="1585034" y="4187801"/>
            <a:ext cx="2008100" cy="2008100"/>
          </a:xfrm>
          <a:prstGeom prst="rect">
            <a:avLst/>
          </a:prstGeom>
          <a:noFill/>
          <a:ln>
            <a:noFill/>
          </a:ln>
        </p:spPr>
      </p:pic>
      <p:pic>
        <p:nvPicPr>
          <p:cNvPr id="604" name="Google Shape;604;p67"/>
          <p:cNvPicPr preferRelativeResize="0"/>
          <p:nvPr/>
        </p:nvPicPr>
        <p:blipFill>
          <a:blip r:embed="rId6">
            <a:alphaModFix/>
          </a:blip>
          <a:stretch>
            <a:fillRect/>
          </a:stretch>
        </p:blipFill>
        <p:spPr>
          <a:xfrm>
            <a:off x="5498900" y="4502201"/>
            <a:ext cx="5840067" cy="15330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7AFD-E127-8FD2-AEE2-2CF028E1BB35}"/>
              </a:ext>
            </a:extLst>
          </p:cNvPr>
          <p:cNvSpPr>
            <a:spLocks noGrp="1"/>
          </p:cNvSpPr>
          <p:nvPr>
            <p:ph type="title"/>
          </p:nvPr>
        </p:nvSpPr>
        <p:spPr/>
        <p:txBody>
          <a:bodyPr/>
          <a:lstStyle/>
          <a:p>
            <a:r>
              <a:rPr lang="en-CA" dirty="0"/>
              <a:t>Augmented Intelligence</a:t>
            </a:r>
          </a:p>
        </p:txBody>
      </p:sp>
      <p:pic>
        <p:nvPicPr>
          <p:cNvPr id="1026" name="Picture 2" descr="Electromagnetic Spectrum 101: Radio, Microwave, and Infrared – Gamma  Scientific">
            <a:extLst>
              <a:ext uri="{FF2B5EF4-FFF2-40B4-BE49-F238E27FC236}">
                <a16:creationId xmlns:a16="http://schemas.microsoft.com/office/drawing/2014/main" id="{225A4EA3-48D9-6C50-B6E2-384475273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464" y="3143813"/>
            <a:ext cx="5581771" cy="33490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42ED21-F818-9E2C-1F3E-2535DEC8F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77" y="1591148"/>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7AE2E42-21B5-555B-73CF-F7D4ED525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8576" y="2937826"/>
            <a:ext cx="3014996" cy="30149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6823806-840C-6A9D-8C99-6E485ADB59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3185" y="1283752"/>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13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A60EB-E75E-813C-E3AF-18467121607D}"/>
              </a:ext>
            </a:extLst>
          </p:cNvPr>
          <p:cNvSpPr txBox="1">
            <a:spLocks/>
          </p:cNvSpPr>
          <p:nvPr/>
        </p:nvSpPr>
        <p:spPr>
          <a:xfrm>
            <a:off x="6659953" y="2090763"/>
            <a:ext cx="5211600" cy="12323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0128" indent="0">
              <a:buFont typeface="Arial" panose="020B0604020202020204" pitchFamily="34" charset="0"/>
              <a:buNone/>
            </a:pPr>
            <a:r>
              <a:rPr lang="en-CA" sz="2000" b="1"/>
              <a:t>Person A: </a:t>
            </a:r>
            <a:r>
              <a:rPr lang="en-CA" sz="2000"/>
              <a:t>Do you know what time it is?</a:t>
            </a:r>
            <a:br>
              <a:rPr lang="en-CA" sz="2000"/>
            </a:br>
            <a:endParaRPr lang="en-CA" sz="2000"/>
          </a:p>
          <a:p>
            <a:pPr marL="220128" indent="0">
              <a:buFont typeface="Arial" panose="020B0604020202020204" pitchFamily="34" charset="0"/>
              <a:buNone/>
            </a:pPr>
            <a:r>
              <a:rPr lang="en-CA" sz="2000" b="1"/>
              <a:t>Person B: </a:t>
            </a:r>
            <a:r>
              <a:rPr lang="en-CA" sz="2000"/>
              <a:t>Yes! (checks wristwatch) It’s 10am.</a:t>
            </a:r>
          </a:p>
          <a:p>
            <a:pPr marL="220128" indent="0">
              <a:buFont typeface="Arial" panose="020B0604020202020204" pitchFamily="34" charset="0"/>
              <a:buNone/>
            </a:pPr>
            <a:endParaRPr lang="en-CA" sz="2000"/>
          </a:p>
        </p:txBody>
      </p:sp>
      <p:sp>
        <p:nvSpPr>
          <p:cNvPr id="3" name="Title 2">
            <a:extLst>
              <a:ext uri="{FF2B5EF4-FFF2-40B4-BE49-F238E27FC236}">
                <a16:creationId xmlns:a16="http://schemas.microsoft.com/office/drawing/2014/main" id="{AF63D626-7E3A-5EC6-A821-4CE211E7319E}"/>
              </a:ext>
            </a:extLst>
          </p:cNvPr>
          <p:cNvSpPr txBox="1">
            <a:spLocks/>
          </p:cNvSpPr>
          <p:nvPr/>
        </p:nvSpPr>
        <p:spPr>
          <a:xfrm>
            <a:off x="513792" y="385903"/>
            <a:ext cx="6303600" cy="770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t>Transparent Technology</a:t>
            </a:r>
          </a:p>
        </p:txBody>
      </p:sp>
      <p:sp>
        <p:nvSpPr>
          <p:cNvPr id="4" name="TextBox 3">
            <a:extLst>
              <a:ext uri="{FF2B5EF4-FFF2-40B4-BE49-F238E27FC236}">
                <a16:creationId xmlns:a16="http://schemas.microsoft.com/office/drawing/2014/main" id="{F1BAC288-F63B-9827-CE25-A37BF45E3243}"/>
              </a:ext>
            </a:extLst>
          </p:cNvPr>
          <p:cNvSpPr txBox="1"/>
          <p:nvPr/>
        </p:nvSpPr>
        <p:spPr>
          <a:xfrm>
            <a:off x="6315418" y="5869402"/>
            <a:ext cx="5617364" cy="369332"/>
          </a:xfrm>
          <a:prstGeom prst="rect">
            <a:avLst/>
          </a:prstGeom>
          <a:noFill/>
        </p:spPr>
        <p:txBody>
          <a:bodyPr wrap="square" rtlCol="0">
            <a:spAutoFit/>
          </a:bodyPr>
          <a:lstStyle/>
          <a:p>
            <a:r>
              <a:rPr lang="en-US">
                <a:effectLst/>
              </a:rPr>
              <a:t>Clark, A. (2010). </a:t>
            </a:r>
            <a:r>
              <a:rPr lang="en-US" i="1">
                <a:effectLst/>
              </a:rPr>
              <a:t>Natural-born cyborgs. </a:t>
            </a:r>
            <a:r>
              <a:rPr lang="en-US">
                <a:effectLst/>
              </a:rPr>
              <a:t>Oxford Univ. Press. </a:t>
            </a:r>
          </a:p>
        </p:txBody>
      </p:sp>
      <p:pic>
        <p:nvPicPr>
          <p:cNvPr id="9" name="Picture 2">
            <a:extLst>
              <a:ext uri="{FF2B5EF4-FFF2-40B4-BE49-F238E27FC236}">
                <a16:creationId xmlns:a16="http://schemas.microsoft.com/office/drawing/2014/main" id="{22D6C48C-D9B7-E0E7-B349-CFFE142C63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2073" y="3460013"/>
            <a:ext cx="1964057" cy="19640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402681F-F3A3-01E1-AE72-2D58C5252587}"/>
              </a:ext>
            </a:extLst>
          </p:cNvPr>
          <p:cNvSpPr txBox="1"/>
          <p:nvPr/>
        </p:nvSpPr>
        <p:spPr>
          <a:xfrm>
            <a:off x="6638521" y="1293174"/>
            <a:ext cx="4971159" cy="523220"/>
          </a:xfrm>
          <a:prstGeom prst="rect">
            <a:avLst/>
          </a:prstGeom>
          <a:noFill/>
        </p:spPr>
        <p:txBody>
          <a:bodyPr wrap="square" rtlCol="0">
            <a:spAutoFit/>
          </a:bodyPr>
          <a:lstStyle/>
          <a:p>
            <a:pPr algn="ctr"/>
            <a:r>
              <a:rPr lang="en-CA" sz="2800" u="sng"/>
              <a:t>Finding the Time</a:t>
            </a:r>
          </a:p>
        </p:txBody>
      </p:sp>
      <p:sp>
        <p:nvSpPr>
          <p:cNvPr id="5" name="TextBox 4">
            <a:extLst>
              <a:ext uri="{FF2B5EF4-FFF2-40B4-BE49-F238E27FC236}">
                <a16:creationId xmlns:a16="http://schemas.microsoft.com/office/drawing/2014/main" id="{2FAD4E9F-AE09-63B6-3198-A9CF54327C4A}"/>
              </a:ext>
            </a:extLst>
          </p:cNvPr>
          <p:cNvSpPr txBox="1"/>
          <p:nvPr/>
        </p:nvSpPr>
        <p:spPr>
          <a:xfrm>
            <a:off x="582321" y="1293174"/>
            <a:ext cx="4971159" cy="523220"/>
          </a:xfrm>
          <a:prstGeom prst="rect">
            <a:avLst/>
          </a:prstGeom>
          <a:noFill/>
        </p:spPr>
        <p:txBody>
          <a:bodyPr wrap="square" rtlCol="0">
            <a:spAutoFit/>
          </a:bodyPr>
          <a:lstStyle/>
          <a:p>
            <a:pPr algn="ctr"/>
            <a:r>
              <a:rPr lang="en-CA" sz="2800" u="sng"/>
              <a:t>Do You Know It?</a:t>
            </a:r>
          </a:p>
        </p:txBody>
      </p:sp>
      <p:pic>
        <p:nvPicPr>
          <p:cNvPr id="2050" name="Picture 2">
            <a:extLst>
              <a:ext uri="{FF2B5EF4-FFF2-40B4-BE49-F238E27FC236}">
                <a16:creationId xmlns:a16="http://schemas.microsoft.com/office/drawing/2014/main" id="{A66F4BC2-15D7-BD3B-04D9-C984B56281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321" y="2341113"/>
            <a:ext cx="1528689" cy="15286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11E45D7-DFA3-B72B-9E5D-DBE99234AC7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810" y="4532636"/>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55C8FF-F86E-EE5E-7A3D-DB0E8675F67B}"/>
              </a:ext>
            </a:extLst>
          </p:cNvPr>
          <p:cNvSpPr txBox="1"/>
          <p:nvPr/>
        </p:nvSpPr>
        <p:spPr>
          <a:xfrm>
            <a:off x="2111010" y="2998348"/>
            <a:ext cx="3894981" cy="461665"/>
          </a:xfrm>
          <a:prstGeom prst="rect">
            <a:avLst/>
          </a:prstGeom>
          <a:noFill/>
        </p:spPr>
        <p:txBody>
          <a:bodyPr wrap="square" rtlCol="0">
            <a:spAutoFit/>
          </a:bodyPr>
          <a:lstStyle/>
          <a:p>
            <a:r>
              <a:rPr lang="en-CA" sz="2400"/>
              <a:t>Consciously Accessible </a:t>
            </a:r>
            <a:r>
              <a:rPr lang="en-CA" sz="2400">
                <a:sym typeface="Wingdings" panose="05000000000000000000" pitchFamily="2" charset="2"/>
              </a:rPr>
              <a:t> </a:t>
            </a:r>
            <a:r>
              <a:rPr lang="en-CA" sz="2400" b="1">
                <a:sym typeface="Wingdings" panose="05000000000000000000" pitchFamily="2" charset="2"/>
              </a:rPr>
              <a:t>YES</a:t>
            </a:r>
            <a:endParaRPr lang="en-CA" sz="2400" b="1"/>
          </a:p>
        </p:txBody>
      </p:sp>
      <p:sp>
        <p:nvSpPr>
          <p:cNvPr id="7" name="TextBox 6">
            <a:extLst>
              <a:ext uri="{FF2B5EF4-FFF2-40B4-BE49-F238E27FC236}">
                <a16:creationId xmlns:a16="http://schemas.microsoft.com/office/drawing/2014/main" id="{46A45827-D106-A3DD-619F-E3C72B0E630C}"/>
              </a:ext>
            </a:extLst>
          </p:cNvPr>
          <p:cNvSpPr txBox="1"/>
          <p:nvPr/>
        </p:nvSpPr>
        <p:spPr>
          <a:xfrm>
            <a:off x="2373961" y="4962405"/>
            <a:ext cx="3369078" cy="461665"/>
          </a:xfrm>
          <a:prstGeom prst="rect">
            <a:avLst/>
          </a:prstGeom>
          <a:noFill/>
        </p:spPr>
        <p:txBody>
          <a:bodyPr wrap="square" rtlCol="0">
            <a:spAutoFit/>
          </a:bodyPr>
          <a:lstStyle/>
          <a:p>
            <a:r>
              <a:rPr lang="en-CA" sz="2400"/>
              <a:t>Research/Look Up </a:t>
            </a:r>
            <a:r>
              <a:rPr lang="en-CA" sz="2400">
                <a:sym typeface="Wingdings" panose="05000000000000000000" pitchFamily="2" charset="2"/>
              </a:rPr>
              <a:t> </a:t>
            </a:r>
            <a:r>
              <a:rPr lang="en-CA" sz="2400" b="1">
                <a:sym typeface="Wingdings" panose="05000000000000000000" pitchFamily="2" charset="2"/>
              </a:rPr>
              <a:t>NO</a:t>
            </a:r>
            <a:endParaRPr lang="en-CA" sz="2400" b="1"/>
          </a:p>
        </p:txBody>
      </p:sp>
    </p:spTree>
    <p:extLst>
      <p:ext uri="{BB962C8B-B14F-4D97-AF65-F5344CB8AC3E}">
        <p14:creationId xmlns:p14="http://schemas.microsoft.com/office/powerpoint/2010/main" val="2022375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Effect transition="in" filter="fade">
                                      <p:cBhvr>
                                        <p:cTn id="20" dur="500"/>
                                        <p:tgtEl>
                                          <p:spTgt spid="20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0" end="0"/>
                                            </p:txEl>
                                          </p:spTgt>
                                        </p:tgtEl>
                                        <p:attrNameLst>
                                          <p:attrName>style.visibility</p:attrName>
                                        </p:attrNameLst>
                                      </p:cBhvr>
                                      <p:to>
                                        <p:strVal val="visible"/>
                                      </p:to>
                                    </p:set>
                                    <p:animEffect transition="in" filter="fade">
                                      <p:cBhvr>
                                        <p:cTn id="33" dur="500"/>
                                        <p:tgtEl>
                                          <p:spTgt spid="2">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Effect transition="in" filter="fade">
                                      <p:cBhvr>
                                        <p:cTn id="36" dur="500"/>
                                        <p:tgtEl>
                                          <p:spTgt spid="2">
                                            <p:txEl>
                                              <p:pRg st="1" end="1"/>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11" grpId="0"/>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63D626-7E3A-5EC6-A821-4CE211E7319E}"/>
              </a:ext>
            </a:extLst>
          </p:cNvPr>
          <p:cNvSpPr txBox="1">
            <a:spLocks/>
          </p:cNvSpPr>
          <p:nvPr/>
        </p:nvSpPr>
        <p:spPr>
          <a:xfrm>
            <a:off x="796500" y="522774"/>
            <a:ext cx="6303600" cy="770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t>Transparent Technology</a:t>
            </a:r>
          </a:p>
        </p:txBody>
      </p:sp>
      <p:sp>
        <p:nvSpPr>
          <p:cNvPr id="12" name="TextBox 11">
            <a:extLst>
              <a:ext uri="{FF2B5EF4-FFF2-40B4-BE49-F238E27FC236}">
                <a16:creationId xmlns:a16="http://schemas.microsoft.com/office/drawing/2014/main" id="{BCE5DBBA-F4C7-1BC9-44B0-2E5EE7A20A00}"/>
              </a:ext>
            </a:extLst>
          </p:cNvPr>
          <p:cNvSpPr txBox="1"/>
          <p:nvPr/>
        </p:nvSpPr>
        <p:spPr>
          <a:xfrm>
            <a:off x="760629" y="1444611"/>
            <a:ext cx="4971159" cy="523220"/>
          </a:xfrm>
          <a:prstGeom prst="rect">
            <a:avLst/>
          </a:prstGeom>
          <a:noFill/>
        </p:spPr>
        <p:txBody>
          <a:bodyPr wrap="square" rtlCol="0">
            <a:spAutoFit/>
          </a:bodyPr>
          <a:lstStyle/>
          <a:p>
            <a:pPr algn="ctr"/>
            <a:r>
              <a:rPr lang="en-CA" sz="2800" u="sng"/>
              <a:t>Searching the Web</a:t>
            </a:r>
          </a:p>
        </p:txBody>
      </p:sp>
      <p:pic>
        <p:nvPicPr>
          <p:cNvPr id="14" name="Picture 13">
            <a:extLst>
              <a:ext uri="{FF2B5EF4-FFF2-40B4-BE49-F238E27FC236}">
                <a16:creationId xmlns:a16="http://schemas.microsoft.com/office/drawing/2014/main" id="{C8202544-52F7-8F90-8C79-2DE5BABF9EF7}"/>
              </a:ext>
            </a:extLst>
          </p:cNvPr>
          <p:cNvPicPr>
            <a:picLocks noChangeAspect="1"/>
          </p:cNvPicPr>
          <p:nvPr/>
        </p:nvPicPr>
        <p:blipFill>
          <a:blip r:embed="rId3"/>
          <a:stretch>
            <a:fillRect/>
          </a:stretch>
        </p:blipFill>
        <p:spPr>
          <a:xfrm>
            <a:off x="1382991" y="2189949"/>
            <a:ext cx="3726434" cy="4145277"/>
          </a:xfrm>
          <a:prstGeom prst="rect">
            <a:avLst/>
          </a:prstGeom>
        </p:spPr>
      </p:pic>
      <p:pic>
        <p:nvPicPr>
          <p:cNvPr id="17" name="Picture 16">
            <a:extLst>
              <a:ext uri="{FF2B5EF4-FFF2-40B4-BE49-F238E27FC236}">
                <a16:creationId xmlns:a16="http://schemas.microsoft.com/office/drawing/2014/main" id="{21136914-A023-B04C-95EE-4C5248390563}"/>
              </a:ext>
            </a:extLst>
          </p:cNvPr>
          <p:cNvPicPr>
            <a:picLocks noChangeAspect="1"/>
          </p:cNvPicPr>
          <p:nvPr/>
        </p:nvPicPr>
        <p:blipFill rotWithShape="1">
          <a:blip r:embed="rId4"/>
          <a:srcRect b="8682"/>
          <a:stretch/>
        </p:blipFill>
        <p:spPr>
          <a:xfrm>
            <a:off x="7100100" y="2189949"/>
            <a:ext cx="3534326" cy="4145277"/>
          </a:xfrm>
          <a:prstGeom prst="rect">
            <a:avLst/>
          </a:prstGeom>
        </p:spPr>
      </p:pic>
      <p:sp>
        <p:nvSpPr>
          <p:cNvPr id="18" name="TextBox 17">
            <a:extLst>
              <a:ext uri="{FF2B5EF4-FFF2-40B4-BE49-F238E27FC236}">
                <a16:creationId xmlns:a16="http://schemas.microsoft.com/office/drawing/2014/main" id="{AC6492D7-342F-B949-DB25-252E012AFA56}"/>
              </a:ext>
            </a:extLst>
          </p:cNvPr>
          <p:cNvSpPr txBox="1"/>
          <p:nvPr/>
        </p:nvSpPr>
        <p:spPr>
          <a:xfrm>
            <a:off x="6381683" y="1479951"/>
            <a:ext cx="4971159" cy="523220"/>
          </a:xfrm>
          <a:prstGeom prst="rect">
            <a:avLst/>
          </a:prstGeom>
          <a:noFill/>
        </p:spPr>
        <p:txBody>
          <a:bodyPr wrap="square" rtlCol="0">
            <a:spAutoFit/>
          </a:bodyPr>
          <a:lstStyle/>
          <a:p>
            <a:pPr algn="ctr"/>
            <a:r>
              <a:rPr lang="en-CA" sz="2800" u="sng"/>
              <a:t>Using ChatGPT</a:t>
            </a:r>
          </a:p>
        </p:txBody>
      </p:sp>
    </p:spTree>
    <p:extLst>
      <p:ext uri="{BB962C8B-B14F-4D97-AF65-F5344CB8AC3E}">
        <p14:creationId xmlns:p14="http://schemas.microsoft.com/office/powerpoint/2010/main" val="3944596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8633-07C8-59F5-DDB6-5DADB9399F70}"/>
              </a:ext>
            </a:extLst>
          </p:cNvPr>
          <p:cNvSpPr>
            <a:spLocks noGrp="1"/>
          </p:cNvSpPr>
          <p:nvPr>
            <p:ph type="title"/>
          </p:nvPr>
        </p:nvSpPr>
        <p:spPr/>
        <p:txBody>
          <a:bodyPr/>
          <a:lstStyle/>
          <a:p>
            <a:pPr algn="ctr"/>
            <a:r>
              <a:rPr lang="en-CA"/>
              <a:t>Continuum of Cognitive Aids</a:t>
            </a:r>
          </a:p>
        </p:txBody>
      </p:sp>
      <p:cxnSp>
        <p:nvCxnSpPr>
          <p:cNvPr id="5" name="Straight Arrow Connector 4">
            <a:extLst>
              <a:ext uri="{FF2B5EF4-FFF2-40B4-BE49-F238E27FC236}">
                <a16:creationId xmlns:a16="http://schemas.microsoft.com/office/drawing/2014/main" id="{027742BB-5987-147A-490B-53320EA98A45}"/>
              </a:ext>
            </a:extLst>
          </p:cNvPr>
          <p:cNvCxnSpPr/>
          <p:nvPr/>
        </p:nvCxnSpPr>
        <p:spPr>
          <a:xfrm>
            <a:off x="1759131" y="4535851"/>
            <a:ext cx="8673737" cy="0"/>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2">
            <a:extLst>
              <a:ext uri="{FF2B5EF4-FFF2-40B4-BE49-F238E27FC236}">
                <a16:creationId xmlns:a16="http://schemas.microsoft.com/office/drawing/2014/main" id="{018C03DD-C68F-35AF-E5E3-F25AC9D2DD4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8573" y="3042749"/>
            <a:ext cx="1131277" cy="113127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05959594-DB14-09C1-3E16-3714AEE7609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9131" y="3155508"/>
            <a:ext cx="1018518" cy="101851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122B1D5-80DE-264B-F3DE-73D1E58E4D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3217" y="3001985"/>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EFFAE1-8B2A-86CB-3A42-88CE5E81886B}"/>
              </a:ext>
            </a:extLst>
          </p:cNvPr>
          <p:cNvSpPr txBox="1"/>
          <p:nvPr/>
        </p:nvSpPr>
        <p:spPr>
          <a:xfrm>
            <a:off x="9297173" y="4903913"/>
            <a:ext cx="2073133" cy="369332"/>
          </a:xfrm>
          <a:prstGeom prst="rect">
            <a:avLst/>
          </a:prstGeom>
          <a:noFill/>
        </p:spPr>
        <p:txBody>
          <a:bodyPr wrap="square" rtlCol="0">
            <a:spAutoFit/>
          </a:bodyPr>
          <a:lstStyle/>
          <a:p>
            <a:r>
              <a:rPr lang="en-CA"/>
              <a:t>More Transparent</a:t>
            </a:r>
          </a:p>
        </p:txBody>
      </p:sp>
      <p:sp>
        <p:nvSpPr>
          <p:cNvPr id="4" name="TextBox 3">
            <a:extLst>
              <a:ext uri="{FF2B5EF4-FFF2-40B4-BE49-F238E27FC236}">
                <a16:creationId xmlns:a16="http://schemas.microsoft.com/office/drawing/2014/main" id="{ED358974-D0CB-3106-8C73-4824018823FE}"/>
              </a:ext>
            </a:extLst>
          </p:cNvPr>
          <p:cNvSpPr txBox="1"/>
          <p:nvPr/>
        </p:nvSpPr>
        <p:spPr>
          <a:xfrm>
            <a:off x="1487424" y="5035296"/>
            <a:ext cx="1847088" cy="369332"/>
          </a:xfrm>
          <a:prstGeom prst="rect">
            <a:avLst/>
          </a:prstGeom>
          <a:noFill/>
        </p:spPr>
        <p:txBody>
          <a:bodyPr wrap="square" rtlCol="0">
            <a:spAutoFit/>
          </a:bodyPr>
          <a:lstStyle/>
          <a:p>
            <a:r>
              <a:rPr lang="en-CA"/>
              <a:t>Less Transparent</a:t>
            </a:r>
          </a:p>
        </p:txBody>
      </p:sp>
    </p:spTree>
    <p:extLst>
      <p:ext uri="{BB962C8B-B14F-4D97-AF65-F5344CB8AC3E}">
        <p14:creationId xmlns:p14="http://schemas.microsoft.com/office/powerpoint/2010/main" val="428030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058F-46F2-D7D5-193E-53E709D24BEB}"/>
              </a:ext>
            </a:extLst>
          </p:cNvPr>
          <p:cNvSpPr>
            <a:spLocks noGrp="1"/>
          </p:cNvSpPr>
          <p:nvPr>
            <p:ph type="title"/>
          </p:nvPr>
        </p:nvSpPr>
        <p:spPr>
          <a:xfrm>
            <a:off x="573771" y="416727"/>
            <a:ext cx="10515600" cy="1325563"/>
          </a:xfrm>
        </p:spPr>
        <p:txBody>
          <a:bodyPr>
            <a:normAutofit/>
          </a:bodyPr>
          <a:lstStyle/>
          <a:p>
            <a:pPr algn="ctr"/>
            <a:r>
              <a:rPr lang="en-US" sz="3200" dirty="0"/>
              <a:t>What year was the first climate change paper published? </a:t>
            </a:r>
            <a:endParaRPr lang="en-CA" sz="3200" dirty="0"/>
          </a:p>
        </p:txBody>
      </p:sp>
      <p:sp>
        <p:nvSpPr>
          <p:cNvPr id="7" name="TextBox 6">
            <a:extLst>
              <a:ext uri="{FF2B5EF4-FFF2-40B4-BE49-F238E27FC236}">
                <a16:creationId xmlns:a16="http://schemas.microsoft.com/office/drawing/2014/main" id="{F2E320F7-6784-E021-5AC3-A0FD2BA64AB2}"/>
              </a:ext>
            </a:extLst>
          </p:cNvPr>
          <p:cNvSpPr txBox="1"/>
          <p:nvPr/>
        </p:nvSpPr>
        <p:spPr>
          <a:xfrm>
            <a:off x="1655932" y="5625297"/>
            <a:ext cx="9594659" cy="461665"/>
          </a:xfrm>
          <a:prstGeom prst="rect">
            <a:avLst/>
          </a:prstGeom>
          <a:noFill/>
        </p:spPr>
        <p:txBody>
          <a:bodyPr wrap="square" rtlCol="0">
            <a:spAutoFit/>
          </a:bodyPr>
          <a:lstStyle/>
          <a:p>
            <a:r>
              <a:rPr lang="en-US" sz="2400" dirty="0"/>
              <a:t>Could someone who uses this system be said to “know” the information?</a:t>
            </a:r>
            <a:endParaRPr lang="en-CA" sz="2400" dirty="0"/>
          </a:p>
        </p:txBody>
      </p:sp>
      <p:pic>
        <p:nvPicPr>
          <p:cNvPr id="9" name="Picture 2">
            <a:extLst>
              <a:ext uri="{FF2B5EF4-FFF2-40B4-BE49-F238E27FC236}">
                <a16:creationId xmlns:a16="http://schemas.microsoft.com/office/drawing/2014/main" id="{64204238-5BAF-D2A0-9089-4881F2781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496" y="1917514"/>
            <a:ext cx="2693314" cy="26933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3D8397A-B71C-7993-6817-E11A7DD9D7F0}"/>
              </a:ext>
            </a:extLst>
          </p:cNvPr>
          <p:cNvSpPr txBox="1"/>
          <p:nvPr/>
        </p:nvSpPr>
        <p:spPr>
          <a:xfrm>
            <a:off x="4661493" y="4477254"/>
            <a:ext cx="2340156" cy="369332"/>
          </a:xfrm>
          <a:prstGeom prst="rect">
            <a:avLst/>
          </a:prstGeom>
          <a:solidFill>
            <a:schemeClr val="bg1"/>
          </a:solidFill>
          <a:ln w="28575">
            <a:solidFill>
              <a:schemeClr val="tx1"/>
            </a:solidFill>
          </a:ln>
        </p:spPr>
        <p:txBody>
          <a:bodyPr wrap="square" rtlCol="0">
            <a:spAutoFit/>
          </a:bodyPr>
          <a:lstStyle/>
          <a:p>
            <a:pPr algn="ctr"/>
            <a:r>
              <a:rPr lang="en-US" dirty="0"/>
              <a:t>Internal Memory</a:t>
            </a:r>
            <a:endParaRPr lang="en-CA" dirty="0"/>
          </a:p>
        </p:txBody>
      </p:sp>
    </p:spTree>
    <p:extLst>
      <p:ext uri="{BB962C8B-B14F-4D97-AF65-F5344CB8AC3E}">
        <p14:creationId xmlns:p14="http://schemas.microsoft.com/office/powerpoint/2010/main" val="637541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058F-46F2-D7D5-193E-53E709D24BEB}"/>
              </a:ext>
            </a:extLst>
          </p:cNvPr>
          <p:cNvSpPr>
            <a:spLocks noGrp="1"/>
          </p:cNvSpPr>
          <p:nvPr>
            <p:ph type="title"/>
          </p:nvPr>
        </p:nvSpPr>
        <p:spPr>
          <a:xfrm>
            <a:off x="573771" y="416727"/>
            <a:ext cx="10515600" cy="1325563"/>
          </a:xfrm>
        </p:spPr>
        <p:txBody>
          <a:bodyPr>
            <a:normAutofit/>
          </a:bodyPr>
          <a:lstStyle/>
          <a:p>
            <a:pPr algn="ctr"/>
            <a:r>
              <a:rPr lang="en-US" sz="3200" dirty="0"/>
              <a:t>What year was the first climate change paper published? </a:t>
            </a:r>
            <a:endParaRPr lang="en-CA" sz="3200" dirty="0"/>
          </a:p>
        </p:txBody>
      </p:sp>
      <p:sp>
        <p:nvSpPr>
          <p:cNvPr id="7" name="TextBox 6">
            <a:extLst>
              <a:ext uri="{FF2B5EF4-FFF2-40B4-BE49-F238E27FC236}">
                <a16:creationId xmlns:a16="http://schemas.microsoft.com/office/drawing/2014/main" id="{F2E320F7-6784-E021-5AC3-A0FD2BA64AB2}"/>
              </a:ext>
            </a:extLst>
          </p:cNvPr>
          <p:cNvSpPr txBox="1"/>
          <p:nvPr/>
        </p:nvSpPr>
        <p:spPr>
          <a:xfrm>
            <a:off x="1494712" y="5706320"/>
            <a:ext cx="9594659" cy="461665"/>
          </a:xfrm>
          <a:prstGeom prst="rect">
            <a:avLst/>
          </a:prstGeom>
          <a:noFill/>
        </p:spPr>
        <p:txBody>
          <a:bodyPr wrap="square" rtlCol="0">
            <a:spAutoFit/>
          </a:bodyPr>
          <a:lstStyle/>
          <a:p>
            <a:r>
              <a:rPr lang="en-US" sz="2400" dirty="0"/>
              <a:t>Could someone who uses this system be said to “know” the information?</a:t>
            </a:r>
            <a:endParaRPr lang="en-CA" sz="2400" dirty="0"/>
          </a:p>
        </p:txBody>
      </p:sp>
      <p:sp>
        <p:nvSpPr>
          <p:cNvPr id="8" name="TextBox 7">
            <a:extLst>
              <a:ext uri="{FF2B5EF4-FFF2-40B4-BE49-F238E27FC236}">
                <a16:creationId xmlns:a16="http://schemas.microsoft.com/office/drawing/2014/main" id="{E3D8397A-B71C-7993-6817-E11A7DD9D7F0}"/>
              </a:ext>
            </a:extLst>
          </p:cNvPr>
          <p:cNvSpPr txBox="1"/>
          <p:nvPr/>
        </p:nvSpPr>
        <p:spPr>
          <a:xfrm>
            <a:off x="2080339" y="4589152"/>
            <a:ext cx="2340156" cy="369332"/>
          </a:xfrm>
          <a:prstGeom prst="rect">
            <a:avLst/>
          </a:prstGeom>
          <a:solidFill>
            <a:schemeClr val="bg1"/>
          </a:solidFill>
          <a:ln w="28575">
            <a:solidFill>
              <a:schemeClr val="tx1"/>
            </a:solidFill>
          </a:ln>
        </p:spPr>
        <p:txBody>
          <a:bodyPr wrap="square" rtlCol="0">
            <a:spAutoFit/>
          </a:bodyPr>
          <a:lstStyle/>
          <a:p>
            <a:pPr algn="ctr"/>
            <a:r>
              <a:rPr lang="en-US" dirty="0"/>
              <a:t>Internal Memory</a:t>
            </a:r>
            <a:endParaRPr lang="en-CA" dirty="0"/>
          </a:p>
        </p:txBody>
      </p:sp>
      <p:pic>
        <p:nvPicPr>
          <p:cNvPr id="2050" name="Picture 2">
            <a:extLst>
              <a:ext uri="{FF2B5EF4-FFF2-40B4-BE49-F238E27FC236}">
                <a16:creationId xmlns:a16="http://schemas.microsoft.com/office/drawing/2014/main" id="{81A97549-A3BE-0216-9284-BB8B8766A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957" y="2038854"/>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E9AEC7FB-8C85-EE90-A778-0743286384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268" y="2529673"/>
            <a:ext cx="2230454" cy="223045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FDF67B-475C-4999-D43D-9A706630ABB8}"/>
              </a:ext>
            </a:extLst>
          </p:cNvPr>
          <p:cNvSpPr txBox="1"/>
          <p:nvPr/>
        </p:nvSpPr>
        <p:spPr>
          <a:xfrm>
            <a:off x="6991268" y="4553883"/>
            <a:ext cx="2340156" cy="369332"/>
          </a:xfrm>
          <a:prstGeom prst="rect">
            <a:avLst/>
          </a:prstGeom>
          <a:solidFill>
            <a:schemeClr val="bg1"/>
          </a:solidFill>
          <a:ln w="28575">
            <a:solidFill>
              <a:schemeClr val="tx1"/>
            </a:solidFill>
          </a:ln>
        </p:spPr>
        <p:txBody>
          <a:bodyPr wrap="square" rtlCol="0">
            <a:spAutoFit/>
          </a:bodyPr>
          <a:lstStyle/>
          <a:p>
            <a:pPr algn="ctr"/>
            <a:r>
              <a:rPr lang="en-US" dirty="0"/>
              <a:t>External Resource</a:t>
            </a:r>
            <a:endParaRPr lang="en-CA" dirty="0"/>
          </a:p>
        </p:txBody>
      </p:sp>
    </p:spTree>
    <p:extLst>
      <p:ext uri="{BB962C8B-B14F-4D97-AF65-F5344CB8AC3E}">
        <p14:creationId xmlns:p14="http://schemas.microsoft.com/office/powerpoint/2010/main" val="3769230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2426-AF4E-99FB-1114-B560C9D53166}"/>
              </a:ext>
            </a:extLst>
          </p:cNvPr>
          <p:cNvSpPr>
            <a:spLocks noGrp="1"/>
          </p:cNvSpPr>
          <p:nvPr>
            <p:ph type="title"/>
          </p:nvPr>
        </p:nvSpPr>
        <p:spPr>
          <a:xfrm>
            <a:off x="315313" y="1725096"/>
            <a:ext cx="4193628" cy="1143000"/>
          </a:xfrm>
        </p:spPr>
        <p:txBody>
          <a:bodyPr/>
          <a:lstStyle/>
          <a:p>
            <a:r>
              <a:rPr lang="en-CA"/>
              <a:t>Reid Patterson</a:t>
            </a:r>
          </a:p>
        </p:txBody>
      </p:sp>
      <p:sp>
        <p:nvSpPr>
          <p:cNvPr id="3" name="Content Placeholder 2">
            <a:extLst>
              <a:ext uri="{FF2B5EF4-FFF2-40B4-BE49-F238E27FC236}">
                <a16:creationId xmlns:a16="http://schemas.microsoft.com/office/drawing/2014/main" id="{BDD21E49-93B0-1AE2-CCFB-8A13A128B312}"/>
              </a:ext>
            </a:extLst>
          </p:cNvPr>
          <p:cNvSpPr>
            <a:spLocks noGrp="1"/>
          </p:cNvSpPr>
          <p:nvPr>
            <p:ph idx="1"/>
          </p:nvPr>
        </p:nvSpPr>
        <p:spPr>
          <a:xfrm>
            <a:off x="315313" y="2650036"/>
            <a:ext cx="5644055" cy="789533"/>
          </a:xfrm>
        </p:spPr>
        <p:txBody>
          <a:bodyPr>
            <a:normAutofit/>
          </a:bodyPr>
          <a:lstStyle/>
          <a:p>
            <a:pPr marL="0" indent="0">
              <a:buNone/>
            </a:pPr>
            <a:r>
              <a:rPr lang="en-CA" sz="2400"/>
              <a:t>Educator // Developer // Creator</a:t>
            </a:r>
          </a:p>
        </p:txBody>
      </p:sp>
      <p:pic>
        <p:nvPicPr>
          <p:cNvPr id="5" name="Picture 4" descr="A person in a suit and bow tie standing in front of flowers&#10;&#10;Description automatically generated with medium confidence">
            <a:extLst>
              <a:ext uri="{FF2B5EF4-FFF2-40B4-BE49-F238E27FC236}">
                <a16:creationId xmlns:a16="http://schemas.microsoft.com/office/drawing/2014/main" id="{E2799595-1BCA-15FA-66B1-B57A3DF45C0B}"/>
              </a:ext>
            </a:extLst>
          </p:cNvPr>
          <p:cNvPicPr>
            <a:picLocks noChangeAspect="1"/>
          </p:cNvPicPr>
          <p:nvPr/>
        </p:nvPicPr>
        <p:blipFill rotWithShape="1">
          <a:blip r:embed="rId3"/>
          <a:srcRect l="27735" t="5603" r="13990" b="9953"/>
          <a:stretch/>
        </p:blipFill>
        <p:spPr>
          <a:xfrm>
            <a:off x="5875284" y="-1"/>
            <a:ext cx="6316717" cy="6864913"/>
          </a:xfrm>
          <a:prstGeom prst="rect">
            <a:avLst/>
          </a:prstGeom>
        </p:spPr>
      </p:pic>
      <p:sp>
        <p:nvSpPr>
          <p:cNvPr id="6" name="TextBox 5">
            <a:extLst>
              <a:ext uri="{FF2B5EF4-FFF2-40B4-BE49-F238E27FC236}">
                <a16:creationId xmlns:a16="http://schemas.microsoft.com/office/drawing/2014/main" id="{7D24AC5A-00B0-75FA-2AFE-AEA3994B7706}"/>
              </a:ext>
            </a:extLst>
          </p:cNvPr>
          <p:cNvSpPr txBox="1"/>
          <p:nvPr/>
        </p:nvSpPr>
        <p:spPr>
          <a:xfrm>
            <a:off x="315313" y="4146450"/>
            <a:ext cx="5644055" cy="1938992"/>
          </a:xfrm>
          <a:prstGeom prst="rect">
            <a:avLst/>
          </a:prstGeom>
          <a:noFill/>
        </p:spPr>
        <p:txBody>
          <a:bodyPr wrap="square" rtlCol="0">
            <a:spAutoFit/>
          </a:bodyPr>
          <a:lstStyle/>
          <a:p>
            <a:r>
              <a:rPr lang="en-CA" sz="2400" b="1"/>
              <a:t>Background: </a:t>
            </a:r>
          </a:p>
          <a:p>
            <a:r>
              <a:rPr lang="en-CA" sz="2400"/>
              <a:t>Cognitive Systems @UBC</a:t>
            </a:r>
            <a:endParaRPr lang="en-CA" sz="1867"/>
          </a:p>
          <a:p>
            <a:endParaRPr lang="en-CA" sz="2400"/>
          </a:p>
          <a:p>
            <a:r>
              <a:rPr lang="en-CA" sz="2400" b="1"/>
              <a:t>Current Role:</a:t>
            </a:r>
          </a:p>
          <a:p>
            <a:r>
              <a:rPr lang="en-CA" sz="2400"/>
              <a:t>Professional Development @Geering Up</a:t>
            </a:r>
          </a:p>
        </p:txBody>
      </p:sp>
      <p:sp>
        <p:nvSpPr>
          <p:cNvPr id="7" name="TextBox 6">
            <a:extLst>
              <a:ext uri="{FF2B5EF4-FFF2-40B4-BE49-F238E27FC236}">
                <a16:creationId xmlns:a16="http://schemas.microsoft.com/office/drawing/2014/main" id="{3B36E789-AA1C-0506-CCD1-EF4FEE278B3E}"/>
              </a:ext>
            </a:extLst>
          </p:cNvPr>
          <p:cNvSpPr txBox="1"/>
          <p:nvPr/>
        </p:nvSpPr>
        <p:spPr>
          <a:xfrm>
            <a:off x="3048000" y="3247509"/>
            <a:ext cx="6096000" cy="369332"/>
          </a:xfrm>
          <a:prstGeom prst="rect">
            <a:avLst/>
          </a:prstGeom>
          <a:noFill/>
        </p:spPr>
        <p:txBody>
          <a:bodyPr wrap="square">
            <a:spAutoFit/>
          </a:bodyPr>
          <a:lstStyle/>
          <a:p>
            <a:r>
              <a:rPr lang="en-CA" b="0" dirty="0">
                <a:effectLst/>
              </a:rPr>
              <a:t> </a:t>
            </a:r>
            <a:endParaRPr lang="en-CA" dirty="0"/>
          </a:p>
        </p:txBody>
      </p:sp>
    </p:spTree>
    <p:extLst>
      <p:ext uri="{BB962C8B-B14F-4D97-AF65-F5344CB8AC3E}">
        <p14:creationId xmlns:p14="http://schemas.microsoft.com/office/powerpoint/2010/main" val="2969930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nav Kapur, a researcher in the Fluid Interfaces group at the MIT Media Lab, demonstrates the AlterEgo project.">
            <a:extLst>
              <a:ext uri="{FF2B5EF4-FFF2-40B4-BE49-F238E27FC236}">
                <a16:creationId xmlns:a16="http://schemas.microsoft.com/office/drawing/2014/main" id="{21DC8A2E-C928-CBF0-6880-08899B484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249" y="1889647"/>
            <a:ext cx="4618058" cy="30787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6CCCC65-B875-F6D4-C48A-ACC05A58F175}"/>
              </a:ext>
            </a:extLst>
          </p:cNvPr>
          <p:cNvSpPr txBox="1"/>
          <p:nvPr/>
        </p:nvSpPr>
        <p:spPr>
          <a:xfrm>
            <a:off x="1359903" y="1717869"/>
            <a:ext cx="3680750" cy="369332"/>
          </a:xfrm>
          <a:prstGeom prst="rect">
            <a:avLst/>
          </a:prstGeom>
          <a:solidFill>
            <a:schemeClr val="bg1"/>
          </a:solidFill>
          <a:ln w="28575">
            <a:solidFill>
              <a:schemeClr val="tx1"/>
            </a:solidFill>
          </a:ln>
        </p:spPr>
        <p:txBody>
          <a:bodyPr wrap="square" rtlCol="0">
            <a:spAutoFit/>
          </a:bodyPr>
          <a:lstStyle/>
          <a:p>
            <a:pPr algn="ctr"/>
            <a:r>
              <a:rPr lang="en-US" dirty="0"/>
              <a:t>Sub-vocalization Microphone (MIT)</a:t>
            </a:r>
            <a:endParaRPr lang="en-CA" dirty="0"/>
          </a:p>
        </p:txBody>
      </p:sp>
      <p:pic>
        <p:nvPicPr>
          <p:cNvPr id="6" name="Picture 5" descr="A person sitting at a table with glasses&#10;&#10;Description automatically generated">
            <a:extLst>
              <a:ext uri="{FF2B5EF4-FFF2-40B4-BE49-F238E27FC236}">
                <a16:creationId xmlns:a16="http://schemas.microsoft.com/office/drawing/2014/main" id="{3E9E2FBD-C433-D40B-BF23-D168660DBD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7102" y="1681697"/>
            <a:ext cx="2157840" cy="3829613"/>
          </a:xfrm>
          <a:prstGeom prst="rect">
            <a:avLst/>
          </a:prstGeom>
        </p:spPr>
      </p:pic>
      <p:sp>
        <p:nvSpPr>
          <p:cNvPr id="8" name="Title 1">
            <a:extLst>
              <a:ext uri="{FF2B5EF4-FFF2-40B4-BE49-F238E27FC236}">
                <a16:creationId xmlns:a16="http://schemas.microsoft.com/office/drawing/2014/main" id="{A023A99C-1BE5-E16A-851E-D6384F7E835B}"/>
              </a:ext>
            </a:extLst>
          </p:cNvPr>
          <p:cNvSpPr>
            <a:spLocks noGrp="1"/>
          </p:cNvSpPr>
          <p:nvPr>
            <p:ph type="title"/>
          </p:nvPr>
        </p:nvSpPr>
        <p:spPr>
          <a:xfrm>
            <a:off x="722453" y="314481"/>
            <a:ext cx="10515600" cy="1325563"/>
          </a:xfrm>
        </p:spPr>
        <p:txBody>
          <a:bodyPr>
            <a:normAutofit/>
          </a:bodyPr>
          <a:lstStyle/>
          <a:p>
            <a:pPr algn="ctr"/>
            <a:r>
              <a:rPr lang="en-US" sz="3200" dirty="0"/>
              <a:t>What year was the first climate change paper published? </a:t>
            </a:r>
            <a:endParaRPr lang="en-CA" sz="3200" dirty="0"/>
          </a:p>
        </p:txBody>
      </p:sp>
      <p:sp>
        <p:nvSpPr>
          <p:cNvPr id="9" name="TextBox 8">
            <a:extLst>
              <a:ext uri="{FF2B5EF4-FFF2-40B4-BE49-F238E27FC236}">
                <a16:creationId xmlns:a16="http://schemas.microsoft.com/office/drawing/2014/main" id="{CDE46245-18E5-5220-5081-E4AD38C30E6A}"/>
              </a:ext>
            </a:extLst>
          </p:cNvPr>
          <p:cNvSpPr txBox="1"/>
          <p:nvPr/>
        </p:nvSpPr>
        <p:spPr>
          <a:xfrm>
            <a:off x="1335183" y="5868366"/>
            <a:ext cx="9594659" cy="461665"/>
          </a:xfrm>
          <a:prstGeom prst="rect">
            <a:avLst/>
          </a:prstGeom>
          <a:noFill/>
        </p:spPr>
        <p:txBody>
          <a:bodyPr wrap="square" rtlCol="0">
            <a:spAutoFit/>
          </a:bodyPr>
          <a:lstStyle/>
          <a:p>
            <a:r>
              <a:rPr lang="en-US" sz="2400" dirty="0"/>
              <a:t>Could someone who uses this system be said to “know” the information?</a:t>
            </a:r>
            <a:endParaRPr lang="en-CA" sz="2400" dirty="0"/>
          </a:p>
        </p:txBody>
      </p:sp>
    </p:spTree>
    <p:extLst>
      <p:ext uri="{BB962C8B-B14F-4D97-AF65-F5344CB8AC3E}">
        <p14:creationId xmlns:p14="http://schemas.microsoft.com/office/powerpoint/2010/main" val="777181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68B77A31-D9AC-3E29-CEE4-A8D2EA931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169" y="1518910"/>
            <a:ext cx="3422248" cy="34222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194E61-5B8D-8809-58BD-45A3604D506C}"/>
              </a:ext>
            </a:extLst>
          </p:cNvPr>
          <p:cNvSpPr txBox="1"/>
          <p:nvPr/>
        </p:nvSpPr>
        <p:spPr>
          <a:xfrm>
            <a:off x="4159169" y="4827085"/>
            <a:ext cx="3680750" cy="369332"/>
          </a:xfrm>
          <a:prstGeom prst="rect">
            <a:avLst/>
          </a:prstGeom>
          <a:solidFill>
            <a:schemeClr val="bg1"/>
          </a:solidFill>
          <a:ln w="28575">
            <a:solidFill>
              <a:schemeClr val="tx1"/>
            </a:solidFill>
          </a:ln>
        </p:spPr>
        <p:txBody>
          <a:bodyPr wrap="square" rtlCol="0">
            <a:spAutoFit/>
          </a:bodyPr>
          <a:lstStyle/>
          <a:p>
            <a:pPr algn="ctr"/>
            <a:r>
              <a:rPr lang="en-US" dirty="0"/>
              <a:t>BCI with Read + Write capabilities</a:t>
            </a:r>
            <a:endParaRPr lang="en-CA" dirty="0"/>
          </a:p>
        </p:txBody>
      </p:sp>
      <p:sp>
        <p:nvSpPr>
          <p:cNvPr id="5" name="TextBox 4">
            <a:extLst>
              <a:ext uri="{FF2B5EF4-FFF2-40B4-BE49-F238E27FC236}">
                <a16:creationId xmlns:a16="http://schemas.microsoft.com/office/drawing/2014/main" id="{EC359166-E159-1949-2DD9-581A1575B9A0}"/>
              </a:ext>
            </a:extLst>
          </p:cNvPr>
          <p:cNvSpPr txBox="1"/>
          <p:nvPr/>
        </p:nvSpPr>
        <p:spPr>
          <a:xfrm>
            <a:off x="1450930" y="5567424"/>
            <a:ext cx="9594659" cy="461665"/>
          </a:xfrm>
          <a:prstGeom prst="rect">
            <a:avLst/>
          </a:prstGeom>
          <a:noFill/>
        </p:spPr>
        <p:txBody>
          <a:bodyPr wrap="square" rtlCol="0">
            <a:spAutoFit/>
          </a:bodyPr>
          <a:lstStyle/>
          <a:p>
            <a:r>
              <a:rPr lang="en-US" sz="2400" dirty="0"/>
              <a:t>Could someone who uses this system be said to “know” the information?</a:t>
            </a:r>
            <a:endParaRPr lang="en-CA" sz="2400" dirty="0"/>
          </a:p>
        </p:txBody>
      </p:sp>
      <p:sp>
        <p:nvSpPr>
          <p:cNvPr id="10" name="Title 1">
            <a:extLst>
              <a:ext uri="{FF2B5EF4-FFF2-40B4-BE49-F238E27FC236}">
                <a16:creationId xmlns:a16="http://schemas.microsoft.com/office/drawing/2014/main" id="{49CC613B-217D-8A47-D1B1-51E5A98AB091}"/>
              </a:ext>
            </a:extLst>
          </p:cNvPr>
          <p:cNvSpPr>
            <a:spLocks noGrp="1"/>
          </p:cNvSpPr>
          <p:nvPr>
            <p:ph type="title"/>
          </p:nvPr>
        </p:nvSpPr>
        <p:spPr>
          <a:xfrm>
            <a:off x="838200" y="319274"/>
            <a:ext cx="10515600" cy="1325563"/>
          </a:xfrm>
        </p:spPr>
        <p:txBody>
          <a:bodyPr>
            <a:normAutofit/>
          </a:bodyPr>
          <a:lstStyle/>
          <a:p>
            <a:pPr algn="ctr"/>
            <a:r>
              <a:rPr lang="en-US" sz="3200" dirty="0"/>
              <a:t>What year was the first climate change paper published? </a:t>
            </a:r>
            <a:endParaRPr lang="en-CA" sz="3200" dirty="0"/>
          </a:p>
        </p:txBody>
      </p:sp>
    </p:spTree>
    <p:extLst>
      <p:ext uri="{BB962C8B-B14F-4D97-AF65-F5344CB8AC3E}">
        <p14:creationId xmlns:p14="http://schemas.microsoft.com/office/powerpoint/2010/main" val="3878927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C25C503E-C7D3-C5D7-580F-8556D6ECC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508" y="2950530"/>
            <a:ext cx="3724591" cy="37245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BB34F4B-687B-6386-6BBE-34C570F27B2A}"/>
              </a:ext>
            </a:extLst>
          </p:cNvPr>
          <p:cNvSpPr/>
          <p:nvPr/>
        </p:nvSpPr>
        <p:spPr>
          <a:xfrm>
            <a:off x="4060508" y="2638426"/>
            <a:ext cx="3991292" cy="1666874"/>
          </a:xfrm>
          <a:prstGeom prst="rect">
            <a:avLst/>
          </a:prstGeom>
          <a:solidFill>
            <a:srgbClr val="EE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Speech Bubble: Oval 3">
            <a:extLst>
              <a:ext uri="{FF2B5EF4-FFF2-40B4-BE49-F238E27FC236}">
                <a16:creationId xmlns:a16="http://schemas.microsoft.com/office/drawing/2014/main" id="{BB5F99B7-4802-20A1-1D8F-8CD3C83865D4}"/>
              </a:ext>
            </a:extLst>
          </p:cNvPr>
          <p:cNvSpPr/>
          <p:nvPr/>
        </p:nvSpPr>
        <p:spPr>
          <a:xfrm flipH="1">
            <a:off x="820262" y="1295878"/>
            <a:ext cx="4978400" cy="1498600"/>
          </a:xfrm>
          <a:prstGeom prst="wedgeEllipseCallout">
            <a:avLst>
              <a:gd name="adj1" fmla="val -21189"/>
              <a:gd name="adj2" fmla="val 95794"/>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solidFill>
                  <a:sysClr val="windowText" lastClr="000000"/>
                </a:solidFill>
              </a:rPr>
              <a:t>Hey, I solved climate change!</a:t>
            </a:r>
          </a:p>
        </p:txBody>
      </p:sp>
      <p:sp>
        <p:nvSpPr>
          <p:cNvPr id="10" name="Speech Bubble: Oval 9">
            <a:extLst>
              <a:ext uri="{FF2B5EF4-FFF2-40B4-BE49-F238E27FC236}">
                <a16:creationId xmlns:a16="http://schemas.microsoft.com/office/drawing/2014/main" id="{5DD7E84A-6734-92E5-F651-2B82B5C29942}"/>
              </a:ext>
            </a:extLst>
          </p:cNvPr>
          <p:cNvSpPr/>
          <p:nvPr/>
        </p:nvSpPr>
        <p:spPr>
          <a:xfrm flipH="1">
            <a:off x="5798662" y="2201230"/>
            <a:ext cx="4978400" cy="1498600"/>
          </a:xfrm>
          <a:prstGeom prst="wedgeEllipseCallout">
            <a:avLst>
              <a:gd name="adj1" fmla="val 18353"/>
              <a:gd name="adj2" fmla="val 91556"/>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dirty="0">
                <a:solidFill>
                  <a:sysClr val="windowText" lastClr="000000"/>
                </a:solidFill>
              </a:rPr>
              <a:t>Yea but you used a computer, so it’s cheating and doesn’t count</a:t>
            </a:r>
          </a:p>
        </p:txBody>
      </p:sp>
    </p:spTree>
    <p:extLst>
      <p:ext uri="{BB962C8B-B14F-4D97-AF65-F5344CB8AC3E}">
        <p14:creationId xmlns:p14="http://schemas.microsoft.com/office/powerpoint/2010/main" val="78992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Trajectory of </a:t>
            </a:r>
            <a:r>
              <a:rPr lang="en-CA" dirty="0"/>
              <a:t>LLMs</a:t>
            </a:r>
            <a:endParaRPr dirty="0"/>
          </a:p>
        </p:txBody>
      </p:sp>
      <p:graphicFrame>
        <p:nvGraphicFramePr>
          <p:cNvPr id="18" name="Content Placeholder 2">
            <a:extLst>
              <a:ext uri="{FF2B5EF4-FFF2-40B4-BE49-F238E27FC236}">
                <a16:creationId xmlns:a16="http://schemas.microsoft.com/office/drawing/2014/main" id="{34A377B9-C8E0-D199-1EC4-887CD00800B0}"/>
              </a:ext>
            </a:extLst>
          </p:cNvPr>
          <p:cNvGraphicFramePr>
            <a:graphicFrameLocks noGrp="1"/>
          </p:cNvGraphicFramePr>
          <p:nvPr>
            <p:ph idx="1"/>
          </p:nvPr>
        </p:nvGraphicFramePr>
        <p:xfrm>
          <a:off x="654994" y="1728555"/>
          <a:ext cx="5697047"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5D497EDB-B60F-5428-366D-12777B8A1C3A}"/>
              </a:ext>
            </a:extLst>
          </p:cNvPr>
          <p:cNvSpPr txBox="1"/>
          <p:nvPr/>
        </p:nvSpPr>
        <p:spPr>
          <a:xfrm>
            <a:off x="9262617" y="6429474"/>
            <a:ext cx="1391547" cy="276999"/>
          </a:xfrm>
          <a:prstGeom prst="rect">
            <a:avLst/>
          </a:prstGeom>
          <a:noFill/>
        </p:spPr>
        <p:txBody>
          <a:bodyPr wrap="square" rtlCol="0">
            <a:spAutoFit/>
          </a:bodyPr>
          <a:lstStyle/>
          <a:p>
            <a:r>
              <a:rPr lang="en-CA" sz="1200"/>
              <a:t>Time</a:t>
            </a:r>
          </a:p>
        </p:txBody>
      </p:sp>
      <p:sp>
        <p:nvSpPr>
          <p:cNvPr id="16" name="TextBox 15">
            <a:extLst>
              <a:ext uri="{FF2B5EF4-FFF2-40B4-BE49-F238E27FC236}">
                <a16:creationId xmlns:a16="http://schemas.microsoft.com/office/drawing/2014/main" id="{739EFBF0-48CE-3B10-165A-C5EDA2207A20}"/>
              </a:ext>
            </a:extLst>
          </p:cNvPr>
          <p:cNvSpPr txBox="1"/>
          <p:nvPr/>
        </p:nvSpPr>
        <p:spPr>
          <a:xfrm rot="16200000">
            <a:off x="6448140" y="3986275"/>
            <a:ext cx="1391547" cy="276999"/>
          </a:xfrm>
          <a:prstGeom prst="rect">
            <a:avLst/>
          </a:prstGeom>
          <a:noFill/>
        </p:spPr>
        <p:txBody>
          <a:bodyPr wrap="square" rtlCol="0">
            <a:spAutoFit/>
          </a:bodyPr>
          <a:lstStyle/>
          <a:p>
            <a:r>
              <a:rPr lang="en-CA" sz="1200"/>
              <a:t>Capability</a:t>
            </a:r>
          </a:p>
        </p:txBody>
      </p:sp>
      <p:sp>
        <p:nvSpPr>
          <p:cNvPr id="3" name="Freeform: Shape 2">
            <a:extLst>
              <a:ext uri="{FF2B5EF4-FFF2-40B4-BE49-F238E27FC236}">
                <a16:creationId xmlns:a16="http://schemas.microsoft.com/office/drawing/2014/main" id="{A11B8947-6B96-027C-8A26-BC44429DD846}"/>
              </a:ext>
            </a:extLst>
          </p:cNvPr>
          <p:cNvSpPr/>
          <p:nvPr/>
        </p:nvSpPr>
        <p:spPr>
          <a:xfrm>
            <a:off x="7366349" y="2966246"/>
            <a:ext cx="3746275" cy="3406743"/>
          </a:xfrm>
          <a:custGeom>
            <a:avLst/>
            <a:gdLst>
              <a:gd name="connsiteX0" fmla="*/ 0 w 8045450"/>
              <a:gd name="connsiteY0" fmla="*/ 3524250 h 3578337"/>
              <a:gd name="connsiteX1" fmla="*/ 1593850 w 8045450"/>
              <a:gd name="connsiteY1" fmla="*/ 3505200 h 3578337"/>
              <a:gd name="connsiteX2" fmla="*/ 3263900 w 8045450"/>
              <a:gd name="connsiteY2" fmla="*/ 2813050 h 3578337"/>
              <a:gd name="connsiteX3" fmla="*/ 4413250 w 8045450"/>
              <a:gd name="connsiteY3" fmla="*/ 1517650 h 3578337"/>
              <a:gd name="connsiteX4" fmla="*/ 5461000 w 8045450"/>
              <a:gd name="connsiteY4" fmla="*/ 501650 h 3578337"/>
              <a:gd name="connsiteX5" fmla="*/ 6572250 w 8045450"/>
              <a:gd name="connsiteY5" fmla="*/ 88900 h 3578337"/>
              <a:gd name="connsiteX6" fmla="*/ 8045450 w 8045450"/>
              <a:gd name="connsiteY6" fmla="*/ 0 h 3578337"/>
              <a:gd name="connsiteX0" fmla="*/ 0 w 8013700"/>
              <a:gd name="connsiteY0" fmla="*/ 3581400 h 3612969"/>
              <a:gd name="connsiteX1" fmla="*/ 1562100 w 8013700"/>
              <a:gd name="connsiteY1" fmla="*/ 3505200 h 3612969"/>
              <a:gd name="connsiteX2" fmla="*/ 3232150 w 8013700"/>
              <a:gd name="connsiteY2" fmla="*/ 2813050 h 3612969"/>
              <a:gd name="connsiteX3" fmla="*/ 4381500 w 8013700"/>
              <a:gd name="connsiteY3" fmla="*/ 1517650 h 3612969"/>
              <a:gd name="connsiteX4" fmla="*/ 5429250 w 8013700"/>
              <a:gd name="connsiteY4" fmla="*/ 501650 h 3612969"/>
              <a:gd name="connsiteX5" fmla="*/ 6540500 w 8013700"/>
              <a:gd name="connsiteY5" fmla="*/ 88900 h 3612969"/>
              <a:gd name="connsiteX6" fmla="*/ 8013700 w 8013700"/>
              <a:gd name="connsiteY6" fmla="*/ 0 h 3612969"/>
              <a:gd name="connsiteX0" fmla="*/ 0 w 8013700"/>
              <a:gd name="connsiteY0" fmla="*/ 3581400 h 3602000"/>
              <a:gd name="connsiteX1" fmla="*/ 1562100 w 8013700"/>
              <a:gd name="connsiteY1" fmla="*/ 3505200 h 3602000"/>
              <a:gd name="connsiteX2" fmla="*/ 3232150 w 8013700"/>
              <a:gd name="connsiteY2" fmla="*/ 2813050 h 3602000"/>
              <a:gd name="connsiteX3" fmla="*/ 4381500 w 8013700"/>
              <a:gd name="connsiteY3" fmla="*/ 1517650 h 3602000"/>
              <a:gd name="connsiteX4" fmla="*/ 5429250 w 8013700"/>
              <a:gd name="connsiteY4" fmla="*/ 501650 h 3602000"/>
              <a:gd name="connsiteX5" fmla="*/ 6540500 w 8013700"/>
              <a:gd name="connsiteY5" fmla="*/ 88900 h 3602000"/>
              <a:gd name="connsiteX6" fmla="*/ 8013700 w 8013700"/>
              <a:gd name="connsiteY6" fmla="*/ 0 h 3602000"/>
              <a:gd name="connsiteX0" fmla="*/ 0 w 8064500"/>
              <a:gd name="connsiteY0" fmla="*/ 3663950 h 3670514"/>
              <a:gd name="connsiteX1" fmla="*/ 1612900 w 8064500"/>
              <a:gd name="connsiteY1" fmla="*/ 3505200 h 3670514"/>
              <a:gd name="connsiteX2" fmla="*/ 3282950 w 8064500"/>
              <a:gd name="connsiteY2" fmla="*/ 2813050 h 3670514"/>
              <a:gd name="connsiteX3" fmla="*/ 4432300 w 8064500"/>
              <a:gd name="connsiteY3" fmla="*/ 1517650 h 3670514"/>
              <a:gd name="connsiteX4" fmla="*/ 5480050 w 8064500"/>
              <a:gd name="connsiteY4" fmla="*/ 501650 h 3670514"/>
              <a:gd name="connsiteX5" fmla="*/ 6591300 w 8064500"/>
              <a:gd name="connsiteY5" fmla="*/ 88900 h 3670514"/>
              <a:gd name="connsiteX6" fmla="*/ 8064500 w 8064500"/>
              <a:gd name="connsiteY6" fmla="*/ 0 h 3670514"/>
              <a:gd name="connsiteX0" fmla="*/ 0 w 8064500"/>
              <a:gd name="connsiteY0" fmla="*/ 3663950 h 3663950"/>
              <a:gd name="connsiteX1" fmla="*/ 1612900 w 8064500"/>
              <a:gd name="connsiteY1" fmla="*/ 3505200 h 3663950"/>
              <a:gd name="connsiteX2" fmla="*/ 3282950 w 8064500"/>
              <a:gd name="connsiteY2" fmla="*/ 2813050 h 3663950"/>
              <a:gd name="connsiteX3" fmla="*/ 4432300 w 8064500"/>
              <a:gd name="connsiteY3" fmla="*/ 1517650 h 3663950"/>
              <a:gd name="connsiteX4" fmla="*/ 5480050 w 8064500"/>
              <a:gd name="connsiteY4" fmla="*/ 501650 h 3663950"/>
              <a:gd name="connsiteX5" fmla="*/ 6591300 w 8064500"/>
              <a:gd name="connsiteY5" fmla="*/ 88900 h 3663950"/>
              <a:gd name="connsiteX6" fmla="*/ 8064500 w 8064500"/>
              <a:gd name="connsiteY6" fmla="*/ 0 h 3663950"/>
              <a:gd name="connsiteX0" fmla="*/ 0 w 8064500"/>
              <a:gd name="connsiteY0" fmla="*/ 3663950 h 3663950"/>
              <a:gd name="connsiteX1" fmla="*/ 1778000 w 8064500"/>
              <a:gd name="connsiteY1" fmla="*/ 3492500 h 3663950"/>
              <a:gd name="connsiteX2" fmla="*/ 3282950 w 8064500"/>
              <a:gd name="connsiteY2" fmla="*/ 2813050 h 3663950"/>
              <a:gd name="connsiteX3" fmla="*/ 4432300 w 8064500"/>
              <a:gd name="connsiteY3" fmla="*/ 1517650 h 3663950"/>
              <a:gd name="connsiteX4" fmla="*/ 5480050 w 8064500"/>
              <a:gd name="connsiteY4" fmla="*/ 501650 h 3663950"/>
              <a:gd name="connsiteX5" fmla="*/ 6591300 w 8064500"/>
              <a:gd name="connsiteY5" fmla="*/ 88900 h 3663950"/>
              <a:gd name="connsiteX6" fmla="*/ 8064500 w 8064500"/>
              <a:gd name="connsiteY6" fmla="*/ 0 h 3663950"/>
              <a:gd name="connsiteX0" fmla="*/ 0 w 8064500"/>
              <a:gd name="connsiteY0" fmla="*/ 3663950 h 3663950"/>
              <a:gd name="connsiteX1" fmla="*/ 1828800 w 8064500"/>
              <a:gd name="connsiteY1" fmla="*/ 3492500 h 3663950"/>
              <a:gd name="connsiteX2" fmla="*/ 3282950 w 8064500"/>
              <a:gd name="connsiteY2" fmla="*/ 2813050 h 3663950"/>
              <a:gd name="connsiteX3" fmla="*/ 4432300 w 8064500"/>
              <a:gd name="connsiteY3" fmla="*/ 1517650 h 3663950"/>
              <a:gd name="connsiteX4" fmla="*/ 5480050 w 8064500"/>
              <a:gd name="connsiteY4" fmla="*/ 501650 h 3663950"/>
              <a:gd name="connsiteX5" fmla="*/ 6591300 w 8064500"/>
              <a:gd name="connsiteY5" fmla="*/ 88900 h 3663950"/>
              <a:gd name="connsiteX6" fmla="*/ 8064500 w 8064500"/>
              <a:gd name="connsiteY6" fmla="*/ 0 h 3663950"/>
              <a:gd name="connsiteX0" fmla="*/ 0 w 8064500"/>
              <a:gd name="connsiteY0" fmla="*/ 3663950 h 3663950"/>
              <a:gd name="connsiteX1" fmla="*/ 1828800 w 8064500"/>
              <a:gd name="connsiteY1" fmla="*/ 3492500 h 3663950"/>
              <a:gd name="connsiteX2" fmla="*/ 3365500 w 8064500"/>
              <a:gd name="connsiteY2" fmla="*/ 2806700 h 3663950"/>
              <a:gd name="connsiteX3" fmla="*/ 4432300 w 8064500"/>
              <a:gd name="connsiteY3" fmla="*/ 1517650 h 3663950"/>
              <a:gd name="connsiteX4" fmla="*/ 5480050 w 8064500"/>
              <a:gd name="connsiteY4" fmla="*/ 501650 h 3663950"/>
              <a:gd name="connsiteX5" fmla="*/ 6591300 w 8064500"/>
              <a:gd name="connsiteY5" fmla="*/ 88900 h 3663950"/>
              <a:gd name="connsiteX6" fmla="*/ 8064500 w 8064500"/>
              <a:gd name="connsiteY6" fmla="*/ 0 h 3663950"/>
              <a:gd name="connsiteX0" fmla="*/ 0 w 8064500"/>
              <a:gd name="connsiteY0" fmla="*/ 3663950 h 3663950"/>
              <a:gd name="connsiteX1" fmla="*/ 1828800 w 8064500"/>
              <a:gd name="connsiteY1" fmla="*/ 3492500 h 3663950"/>
              <a:gd name="connsiteX2" fmla="*/ 3365500 w 8064500"/>
              <a:gd name="connsiteY2" fmla="*/ 2806700 h 3663950"/>
              <a:gd name="connsiteX3" fmla="*/ 4432300 w 8064500"/>
              <a:gd name="connsiteY3" fmla="*/ 1517650 h 3663950"/>
              <a:gd name="connsiteX4" fmla="*/ 5480050 w 8064500"/>
              <a:gd name="connsiteY4" fmla="*/ 501650 h 3663950"/>
              <a:gd name="connsiteX5" fmla="*/ 6591300 w 8064500"/>
              <a:gd name="connsiteY5" fmla="*/ 88900 h 3663950"/>
              <a:gd name="connsiteX6" fmla="*/ 8064500 w 8064500"/>
              <a:gd name="connsiteY6" fmla="*/ 0 h 3663950"/>
              <a:gd name="connsiteX0" fmla="*/ 0 w 8064500"/>
              <a:gd name="connsiteY0" fmla="*/ 3663950 h 3663950"/>
              <a:gd name="connsiteX1" fmla="*/ 1828800 w 8064500"/>
              <a:gd name="connsiteY1" fmla="*/ 3492500 h 3663950"/>
              <a:gd name="connsiteX2" fmla="*/ 3365500 w 8064500"/>
              <a:gd name="connsiteY2" fmla="*/ 2806700 h 3663950"/>
              <a:gd name="connsiteX3" fmla="*/ 4432300 w 8064500"/>
              <a:gd name="connsiteY3" fmla="*/ 1517650 h 3663950"/>
              <a:gd name="connsiteX4" fmla="*/ 5480050 w 8064500"/>
              <a:gd name="connsiteY4" fmla="*/ 501650 h 3663950"/>
              <a:gd name="connsiteX5" fmla="*/ 6591300 w 8064500"/>
              <a:gd name="connsiteY5" fmla="*/ 88900 h 3663950"/>
              <a:gd name="connsiteX6" fmla="*/ 8064500 w 8064500"/>
              <a:gd name="connsiteY6" fmla="*/ 0 h 3663950"/>
              <a:gd name="connsiteX0" fmla="*/ 0 w 8064500"/>
              <a:gd name="connsiteY0" fmla="*/ 3663950 h 3663950"/>
              <a:gd name="connsiteX1" fmla="*/ 1828800 w 8064500"/>
              <a:gd name="connsiteY1" fmla="*/ 3492500 h 3663950"/>
              <a:gd name="connsiteX2" fmla="*/ 3365500 w 8064500"/>
              <a:gd name="connsiteY2" fmla="*/ 2806700 h 3663950"/>
              <a:gd name="connsiteX3" fmla="*/ 4495800 w 8064500"/>
              <a:gd name="connsiteY3" fmla="*/ 1543050 h 3663950"/>
              <a:gd name="connsiteX4" fmla="*/ 5480050 w 8064500"/>
              <a:gd name="connsiteY4" fmla="*/ 501650 h 3663950"/>
              <a:gd name="connsiteX5" fmla="*/ 6591300 w 8064500"/>
              <a:gd name="connsiteY5" fmla="*/ 88900 h 3663950"/>
              <a:gd name="connsiteX6" fmla="*/ 8064500 w 8064500"/>
              <a:gd name="connsiteY6" fmla="*/ 0 h 3663950"/>
              <a:gd name="connsiteX0" fmla="*/ 0 w 8064500"/>
              <a:gd name="connsiteY0" fmla="*/ 3663950 h 3663950"/>
              <a:gd name="connsiteX1" fmla="*/ 1828800 w 8064500"/>
              <a:gd name="connsiteY1" fmla="*/ 3492500 h 3663950"/>
              <a:gd name="connsiteX2" fmla="*/ 3365500 w 8064500"/>
              <a:gd name="connsiteY2" fmla="*/ 2806700 h 3663950"/>
              <a:gd name="connsiteX3" fmla="*/ 4495800 w 8064500"/>
              <a:gd name="connsiteY3" fmla="*/ 1543050 h 3663950"/>
              <a:gd name="connsiteX4" fmla="*/ 5480050 w 8064500"/>
              <a:gd name="connsiteY4" fmla="*/ 501650 h 3663950"/>
              <a:gd name="connsiteX5" fmla="*/ 6591300 w 8064500"/>
              <a:gd name="connsiteY5" fmla="*/ 88900 h 3663950"/>
              <a:gd name="connsiteX6" fmla="*/ 8064500 w 8064500"/>
              <a:gd name="connsiteY6" fmla="*/ 0 h 366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4500" h="3663950">
                <a:moveTo>
                  <a:pt x="0" y="3663950"/>
                </a:moveTo>
                <a:cubicBezTo>
                  <a:pt x="664633" y="3618441"/>
                  <a:pt x="1267883" y="3635375"/>
                  <a:pt x="1828800" y="3492500"/>
                </a:cubicBezTo>
                <a:cubicBezTo>
                  <a:pt x="2389717" y="3349625"/>
                  <a:pt x="2921000" y="3131608"/>
                  <a:pt x="3365500" y="2806700"/>
                </a:cubicBezTo>
                <a:cubicBezTo>
                  <a:pt x="3810000" y="2481792"/>
                  <a:pt x="4314825" y="1768475"/>
                  <a:pt x="4495800" y="1543050"/>
                </a:cubicBezTo>
                <a:cubicBezTo>
                  <a:pt x="4676775" y="1317625"/>
                  <a:pt x="5130800" y="744008"/>
                  <a:pt x="5480050" y="501650"/>
                </a:cubicBezTo>
                <a:cubicBezTo>
                  <a:pt x="5829300" y="259292"/>
                  <a:pt x="6160558" y="172508"/>
                  <a:pt x="6591300" y="88900"/>
                </a:cubicBezTo>
                <a:cubicBezTo>
                  <a:pt x="6850592" y="30692"/>
                  <a:pt x="7543271" y="2646"/>
                  <a:pt x="806450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cxnSp>
        <p:nvCxnSpPr>
          <p:cNvPr id="17" name="Straight Arrow Connector 16">
            <a:extLst>
              <a:ext uri="{FF2B5EF4-FFF2-40B4-BE49-F238E27FC236}">
                <a16:creationId xmlns:a16="http://schemas.microsoft.com/office/drawing/2014/main" id="{A7F80D75-4DEC-1B13-72A2-B01C43832998}"/>
              </a:ext>
            </a:extLst>
          </p:cNvPr>
          <p:cNvCxnSpPr>
            <a:cxnSpLocks/>
          </p:cNvCxnSpPr>
          <p:nvPr/>
        </p:nvCxnSpPr>
        <p:spPr>
          <a:xfrm flipV="1">
            <a:off x="7371577" y="2223247"/>
            <a:ext cx="0" cy="41826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FA0AE4B-3B5A-1509-BF3B-0850F77C6477}"/>
              </a:ext>
            </a:extLst>
          </p:cNvPr>
          <p:cNvCxnSpPr>
            <a:cxnSpLocks/>
          </p:cNvCxnSpPr>
          <p:nvPr/>
        </p:nvCxnSpPr>
        <p:spPr>
          <a:xfrm flipV="1">
            <a:off x="7371578" y="6347382"/>
            <a:ext cx="3921735" cy="512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711F8AB-5FE4-4611-7A43-77A582CAD9FE}"/>
              </a:ext>
            </a:extLst>
          </p:cNvPr>
          <p:cNvCxnSpPr>
            <a:cxnSpLocks/>
          </p:cNvCxnSpPr>
          <p:nvPr/>
        </p:nvCxnSpPr>
        <p:spPr>
          <a:xfrm>
            <a:off x="7402487" y="2844601"/>
            <a:ext cx="374628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12756AA-0986-E355-C42B-C06E92124FA9}"/>
              </a:ext>
            </a:extLst>
          </p:cNvPr>
          <p:cNvSpPr txBox="1"/>
          <p:nvPr/>
        </p:nvSpPr>
        <p:spPr>
          <a:xfrm>
            <a:off x="7757309" y="2472015"/>
            <a:ext cx="2700867" cy="318100"/>
          </a:xfrm>
          <a:prstGeom prst="rect">
            <a:avLst/>
          </a:prstGeom>
          <a:noFill/>
        </p:spPr>
        <p:txBody>
          <a:bodyPr wrap="square" rtlCol="0">
            <a:spAutoFit/>
          </a:bodyPr>
          <a:lstStyle/>
          <a:p>
            <a:r>
              <a:rPr lang="en-CA" sz="1467">
                <a:solidFill>
                  <a:schemeClr val="accent1"/>
                </a:solidFill>
              </a:rPr>
              <a:t>Technological Limit</a:t>
            </a:r>
          </a:p>
        </p:txBody>
      </p:sp>
      <p:sp>
        <p:nvSpPr>
          <p:cNvPr id="22" name="Rectangle 21">
            <a:extLst>
              <a:ext uri="{FF2B5EF4-FFF2-40B4-BE49-F238E27FC236}">
                <a16:creationId xmlns:a16="http://schemas.microsoft.com/office/drawing/2014/main" id="{8202A359-2ED6-6014-0812-8CF7BF526688}"/>
              </a:ext>
            </a:extLst>
          </p:cNvPr>
          <p:cNvSpPr/>
          <p:nvPr/>
        </p:nvSpPr>
        <p:spPr>
          <a:xfrm>
            <a:off x="7393425" y="5574959"/>
            <a:ext cx="1819705" cy="79802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3" name="Rectangle 22">
            <a:extLst>
              <a:ext uri="{FF2B5EF4-FFF2-40B4-BE49-F238E27FC236}">
                <a16:creationId xmlns:a16="http://schemas.microsoft.com/office/drawing/2014/main" id="{A637EDBC-4B20-59E9-4629-40C8317F104B}"/>
              </a:ext>
            </a:extLst>
          </p:cNvPr>
          <p:cNvSpPr/>
          <p:nvPr/>
        </p:nvSpPr>
        <p:spPr>
          <a:xfrm flipH="1">
            <a:off x="8842547" y="3627986"/>
            <a:ext cx="1319535" cy="1914044"/>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4" name="Rectangle 23">
            <a:extLst>
              <a:ext uri="{FF2B5EF4-FFF2-40B4-BE49-F238E27FC236}">
                <a16:creationId xmlns:a16="http://schemas.microsoft.com/office/drawing/2014/main" id="{68EC5235-3885-1850-6AB4-EFF6EDAF934B}"/>
              </a:ext>
            </a:extLst>
          </p:cNvPr>
          <p:cNvSpPr/>
          <p:nvPr/>
        </p:nvSpPr>
        <p:spPr>
          <a:xfrm>
            <a:off x="9542952" y="2898987"/>
            <a:ext cx="1605816" cy="69426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400"/>
          </a:p>
        </p:txBody>
      </p:sp>
      <p:sp>
        <p:nvSpPr>
          <p:cNvPr id="25" name="TextBox 24">
            <a:extLst>
              <a:ext uri="{FF2B5EF4-FFF2-40B4-BE49-F238E27FC236}">
                <a16:creationId xmlns:a16="http://schemas.microsoft.com/office/drawing/2014/main" id="{CCDB14EB-8270-9012-46C9-B2189B391F93}"/>
              </a:ext>
            </a:extLst>
          </p:cNvPr>
          <p:cNvSpPr txBox="1"/>
          <p:nvPr/>
        </p:nvSpPr>
        <p:spPr>
          <a:xfrm>
            <a:off x="8842137" y="5937032"/>
            <a:ext cx="448727" cy="461665"/>
          </a:xfrm>
          <a:prstGeom prst="rect">
            <a:avLst/>
          </a:prstGeom>
          <a:noFill/>
        </p:spPr>
        <p:txBody>
          <a:bodyPr wrap="square" rtlCol="0">
            <a:spAutoFit/>
          </a:bodyPr>
          <a:lstStyle/>
          <a:p>
            <a:r>
              <a:rPr lang="en-CA" sz="2400" b="1">
                <a:solidFill>
                  <a:srgbClr val="C00000"/>
                </a:solidFill>
              </a:rPr>
              <a:t>A</a:t>
            </a:r>
          </a:p>
        </p:txBody>
      </p:sp>
      <p:sp>
        <p:nvSpPr>
          <p:cNvPr id="26" name="TextBox 25">
            <a:extLst>
              <a:ext uri="{FF2B5EF4-FFF2-40B4-BE49-F238E27FC236}">
                <a16:creationId xmlns:a16="http://schemas.microsoft.com/office/drawing/2014/main" id="{870959A4-DFC3-5189-53C7-B5D35BC3D8F7}"/>
              </a:ext>
            </a:extLst>
          </p:cNvPr>
          <p:cNvSpPr txBox="1"/>
          <p:nvPr/>
        </p:nvSpPr>
        <p:spPr>
          <a:xfrm>
            <a:off x="9762121" y="4957005"/>
            <a:ext cx="448727" cy="461665"/>
          </a:xfrm>
          <a:prstGeom prst="rect">
            <a:avLst/>
          </a:prstGeom>
          <a:noFill/>
        </p:spPr>
        <p:txBody>
          <a:bodyPr wrap="square" rtlCol="0">
            <a:spAutoFit/>
          </a:bodyPr>
          <a:lstStyle/>
          <a:p>
            <a:r>
              <a:rPr lang="en-CA" sz="2400" b="1">
                <a:solidFill>
                  <a:srgbClr val="FFC000"/>
                </a:solidFill>
              </a:rPr>
              <a:t>B</a:t>
            </a:r>
          </a:p>
        </p:txBody>
      </p:sp>
      <p:sp>
        <p:nvSpPr>
          <p:cNvPr id="27" name="TextBox 26">
            <a:extLst>
              <a:ext uri="{FF2B5EF4-FFF2-40B4-BE49-F238E27FC236}">
                <a16:creationId xmlns:a16="http://schemas.microsoft.com/office/drawing/2014/main" id="{6D7A43FE-3442-DBC7-D5CE-040D61A33913}"/>
              </a:ext>
            </a:extLst>
          </p:cNvPr>
          <p:cNvSpPr txBox="1"/>
          <p:nvPr/>
        </p:nvSpPr>
        <p:spPr>
          <a:xfrm>
            <a:off x="10761421" y="3095160"/>
            <a:ext cx="448727" cy="461665"/>
          </a:xfrm>
          <a:prstGeom prst="rect">
            <a:avLst/>
          </a:prstGeom>
          <a:noFill/>
        </p:spPr>
        <p:txBody>
          <a:bodyPr wrap="square" rtlCol="0">
            <a:spAutoFit/>
          </a:bodyPr>
          <a:lstStyle/>
          <a:p>
            <a:r>
              <a:rPr lang="en-CA" sz="2400" b="1">
                <a:solidFill>
                  <a:srgbClr val="00B050"/>
                </a:solidFill>
              </a:rPr>
              <a: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AF8F160A-A589-4D56-96D5-E3F0E1E4B857}"/>
                                            </p:graphicEl>
                                          </p:spTgt>
                                        </p:tgtEl>
                                        <p:attrNameLst>
                                          <p:attrName>style.visibility</p:attrName>
                                        </p:attrNameLst>
                                      </p:cBhvr>
                                      <p:to>
                                        <p:strVal val="visible"/>
                                      </p:to>
                                    </p:set>
                                    <p:animEffect transition="in" filter="fade">
                                      <p:cBhvr>
                                        <p:cTn id="7" dur="500"/>
                                        <p:tgtEl>
                                          <p:spTgt spid="18">
                                            <p:graphicEl>
                                              <a:dgm id="{AF8F160A-A589-4D56-96D5-E3F0E1E4B85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graphicEl>
                                              <a:dgm id="{CA9AA7F6-204A-408E-B1F9-3A374DDDAD57}"/>
                                            </p:graphicEl>
                                          </p:spTgt>
                                        </p:tgtEl>
                                        <p:attrNameLst>
                                          <p:attrName>style.visibility</p:attrName>
                                        </p:attrNameLst>
                                      </p:cBhvr>
                                      <p:to>
                                        <p:strVal val="visible"/>
                                      </p:to>
                                    </p:set>
                                    <p:animEffect transition="in" filter="fade">
                                      <p:cBhvr>
                                        <p:cTn id="10" dur="500"/>
                                        <p:tgtEl>
                                          <p:spTgt spid="18">
                                            <p:graphicEl>
                                              <a:dgm id="{CA9AA7F6-204A-408E-B1F9-3A374DDDAD57}"/>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graphicEl>
                                              <a:dgm id="{F6AF86DE-00AC-4765-BBD9-4B61851A926F}"/>
                                            </p:graphicEl>
                                          </p:spTgt>
                                        </p:tgtEl>
                                        <p:attrNameLst>
                                          <p:attrName>style.visibility</p:attrName>
                                        </p:attrNameLst>
                                      </p:cBhvr>
                                      <p:to>
                                        <p:strVal val="visible"/>
                                      </p:to>
                                    </p:set>
                                    <p:animEffect transition="in" filter="fade">
                                      <p:cBhvr>
                                        <p:cTn id="13" dur="500"/>
                                        <p:tgtEl>
                                          <p:spTgt spid="18">
                                            <p:graphicEl>
                                              <a:dgm id="{F6AF86DE-00AC-4765-BBD9-4B61851A926F}"/>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graphicEl>
                                              <a:dgm id="{6B8E05CC-2C4B-4313-9AD0-EC6669CC8502}"/>
                                            </p:graphicEl>
                                          </p:spTgt>
                                        </p:tgtEl>
                                        <p:attrNameLst>
                                          <p:attrName>style.visibility</p:attrName>
                                        </p:attrNameLst>
                                      </p:cBhvr>
                                      <p:to>
                                        <p:strVal val="visible"/>
                                      </p:to>
                                    </p:set>
                                    <p:animEffect transition="in" filter="fade">
                                      <p:cBhvr>
                                        <p:cTn id="57" dur="500"/>
                                        <p:tgtEl>
                                          <p:spTgt spid="18">
                                            <p:graphicEl>
                                              <a:dgm id="{6B8E05CC-2C4B-4313-9AD0-EC6669CC8502}"/>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graphicEl>
                                              <a:dgm id="{7C4BC62B-1709-4E36-A9D6-566CBC9F67D5}"/>
                                            </p:graphicEl>
                                          </p:spTgt>
                                        </p:tgtEl>
                                        <p:attrNameLst>
                                          <p:attrName>style.visibility</p:attrName>
                                        </p:attrNameLst>
                                      </p:cBhvr>
                                      <p:to>
                                        <p:strVal val="visible"/>
                                      </p:to>
                                    </p:set>
                                    <p:animEffect transition="in" filter="fade">
                                      <p:cBhvr>
                                        <p:cTn id="60" dur="500"/>
                                        <p:tgtEl>
                                          <p:spTgt spid="18">
                                            <p:graphicEl>
                                              <a:dgm id="{7C4BC62B-1709-4E36-A9D6-566CBC9F67D5}"/>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
                                            <p:graphicEl>
                                              <a:dgm id="{71226D79-5A05-4D99-A167-219CC1068E50}"/>
                                            </p:graphicEl>
                                          </p:spTgt>
                                        </p:tgtEl>
                                        <p:attrNameLst>
                                          <p:attrName>style.visibility</p:attrName>
                                        </p:attrNameLst>
                                      </p:cBhvr>
                                      <p:to>
                                        <p:strVal val="visible"/>
                                      </p:to>
                                    </p:set>
                                    <p:animEffect transition="in" filter="fade">
                                      <p:cBhvr>
                                        <p:cTn id="63" dur="500"/>
                                        <p:tgtEl>
                                          <p:spTgt spid="18">
                                            <p:graphicEl>
                                              <a:dgm id="{71226D79-5A05-4D99-A167-219CC1068E50}"/>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8">
                                            <p:graphicEl>
                                              <a:dgm id="{67F78A24-4C9E-4E9E-9BD7-D6411F416A72}"/>
                                            </p:graphicEl>
                                          </p:spTgt>
                                        </p:tgtEl>
                                        <p:attrNameLst>
                                          <p:attrName>style.visibility</p:attrName>
                                        </p:attrNameLst>
                                      </p:cBhvr>
                                      <p:to>
                                        <p:strVal val="visible"/>
                                      </p:to>
                                    </p:set>
                                    <p:animEffect transition="in" filter="fade">
                                      <p:cBhvr>
                                        <p:cTn id="68" dur="500"/>
                                        <p:tgtEl>
                                          <p:spTgt spid="18">
                                            <p:graphicEl>
                                              <a:dgm id="{67F78A24-4C9E-4E9E-9BD7-D6411F416A72}"/>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8">
                                            <p:graphicEl>
                                              <a:dgm id="{3A802EE7-1288-4F64-804A-3B3016BCC8C4}"/>
                                            </p:graphicEl>
                                          </p:spTgt>
                                        </p:tgtEl>
                                        <p:attrNameLst>
                                          <p:attrName>style.visibility</p:attrName>
                                        </p:attrNameLst>
                                      </p:cBhvr>
                                      <p:to>
                                        <p:strVal val="visible"/>
                                      </p:to>
                                    </p:set>
                                    <p:animEffect transition="in" filter="fade">
                                      <p:cBhvr>
                                        <p:cTn id="71" dur="500"/>
                                        <p:tgtEl>
                                          <p:spTgt spid="18">
                                            <p:graphicEl>
                                              <a:dgm id="{3A802EE7-1288-4F64-804A-3B3016BCC8C4}"/>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
                                            <p:graphicEl>
                                              <a:dgm id="{47A0CEC7-C315-4FB0-84C4-FBC34A3B9BF0}"/>
                                            </p:graphicEl>
                                          </p:spTgt>
                                        </p:tgtEl>
                                        <p:attrNameLst>
                                          <p:attrName>style.visibility</p:attrName>
                                        </p:attrNameLst>
                                      </p:cBhvr>
                                      <p:to>
                                        <p:strVal val="visible"/>
                                      </p:to>
                                    </p:set>
                                    <p:animEffect transition="in" filter="fade">
                                      <p:cBhvr>
                                        <p:cTn id="74" dur="500"/>
                                        <p:tgtEl>
                                          <p:spTgt spid="18">
                                            <p:graphicEl>
                                              <a:dgm id="{47A0CEC7-C315-4FB0-84C4-FBC34A3B9BF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P spid="15" grpId="0"/>
      <p:bldP spid="16" grpId="0"/>
      <p:bldP spid="3" grpId="0" animBg="1"/>
      <p:bldP spid="21" grpId="0"/>
      <p:bldP spid="22" grpId="0" animBg="1"/>
      <p:bldP spid="23" grpId="0" animBg="1"/>
      <p:bldP spid="24" grpId="0" animBg="1"/>
      <p:bldP spid="25" grpId="0"/>
      <p:bldP spid="26"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2D88-26EA-4FB5-FD37-7BD233595825}"/>
              </a:ext>
            </a:extLst>
          </p:cNvPr>
          <p:cNvSpPr>
            <a:spLocks noGrp="1"/>
          </p:cNvSpPr>
          <p:nvPr>
            <p:ph type="title"/>
          </p:nvPr>
        </p:nvSpPr>
        <p:spPr>
          <a:xfrm>
            <a:off x="223438" y="98358"/>
            <a:ext cx="10515600" cy="1325563"/>
          </a:xfrm>
        </p:spPr>
        <p:txBody>
          <a:bodyPr/>
          <a:lstStyle/>
          <a:p>
            <a:pPr algn="ctr"/>
            <a:r>
              <a:rPr lang="en-CA"/>
              <a:t>The Future of Problem Solving</a:t>
            </a:r>
          </a:p>
        </p:txBody>
      </p:sp>
      <p:sp>
        <p:nvSpPr>
          <p:cNvPr id="21" name="Arrow: Bent 20">
            <a:extLst>
              <a:ext uri="{FF2B5EF4-FFF2-40B4-BE49-F238E27FC236}">
                <a16:creationId xmlns:a16="http://schemas.microsoft.com/office/drawing/2014/main" id="{73AF978E-A159-3CA1-6808-C205A449DC5A}"/>
              </a:ext>
            </a:extLst>
          </p:cNvPr>
          <p:cNvSpPr/>
          <p:nvPr/>
        </p:nvSpPr>
        <p:spPr>
          <a:xfrm rot="5400000">
            <a:off x="5121301" y="1853837"/>
            <a:ext cx="1375507" cy="13486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TextBox 4">
            <a:extLst>
              <a:ext uri="{FF2B5EF4-FFF2-40B4-BE49-F238E27FC236}">
                <a16:creationId xmlns:a16="http://schemas.microsoft.com/office/drawing/2014/main" id="{09BCED7D-FC63-8664-717B-9893A0F1BDD3}"/>
              </a:ext>
            </a:extLst>
          </p:cNvPr>
          <p:cNvSpPr txBox="1"/>
          <p:nvPr/>
        </p:nvSpPr>
        <p:spPr>
          <a:xfrm>
            <a:off x="8248439" y="3145745"/>
            <a:ext cx="3943561" cy="1569660"/>
          </a:xfrm>
          <a:prstGeom prst="rect">
            <a:avLst/>
          </a:prstGeom>
          <a:noFill/>
        </p:spPr>
        <p:txBody>
          <a:bodyPr wrap="square" rtlCol="0">
            <a:spAutoFit/>
          </a:bodyPr>
          <a:lstStyle/>
          <a:p>
            <a:r>
              <a:rPr lang="en-CA" sz="3200"/>
              <a:t>“A problem well-stated is half-solved”</a:t>
            </a:r>
          </a:p>
          <a:p>
            <a:r>
              <a:rPr lang="en-CA" sz="3200"/>
              <a:t>      - Charles Kettering</a:t>
            </a:r>
          </a:p>
        </p:txBody>
      </p:sp>
      <p:sp>
        <p:nvSpPr>
          <p:cNvPr id="22" name="Arrow: Bent 21">
            <a:extLst>
              <a:ext uri="{FF2B5EF4-FFF2-40B4-BE49-F238E27FC236}">
                <a16:creationId xmlns:a16="http://schemas.microsoft.com/office/drawing/2014/main" id="{B3C7F7D8-4EAC-9FC5-2E89-47D3CA729044}"/>
              </a:ext>
            </a:extLst>
          </p:cNvPr>
          <p:cNvSpPr/>
          <p:nvPr/>
        </p:nvSpPr>
        <p:spPr>
          <a:xfrm rot="5400000">
            <a:off x="5121301" y="3614172"/>
            <a:ext cx="1375507" cy="13486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 name="TextBox 3">
            <a:extLst>
              <a:ext uri="{FF2B5EF4-FFF2-40B4-BE49-F238E27FC236}">
                <a16:creationId xmlns:a16="http://schemas.microsoft.com/office/drawing/2014/main" id="{473814BD-D988-A2D2-C0A8-643CD584D6D2}"/>
              </a:ext>
            </a:extLst>
          </p:cNvPr>
          <p:cNvSpPr txBox="1"/>
          <p:nvPr/>
        </p:nvSpPr>
        <p:spPr>
          <a:xfrm>
            <a:off x="4247662" y="1519427"/>
            <a:ext cx="3696676" cy="1266093"/>
          </a:xfrm>
          <a:prstGeom prst="rect">
            <a:avLst/>
          </a:prstGeom>
          <a:solidFill>
            <a:schemeClr val="bg1"/>
          </a:solidFill>
          <a:ln w="28575">
            <a:solidFill>
              <a:srgbClr val="232526"/>
            </a:solidFill>
          </a:ln>
          <a:effectLst>
            <a:outerShdw blurRad="50800" dist="38100" dir="2700000" algn="tl" rotWithShape="0">
              <a:prstClr val="black">
                <a:alpha val="40000"/>
              </a:prstClr>
            </a:outerShdw>
          </a:effectLst>
        </p:spPr>
        <p:txBody>
          <a:bodyPr wrap="square" rtlCol="0" anchor="ctr">
            <a:noAutofit/>
          </a:bodyPr>
          <a:lstStyle/>
          <a:p>
            <a:pPr algn="ctr"/>
            <a:r>
              <a:rPr lang="en-CA" sz="3200"/>
              <a:t>1) Finding</a:t>
            </a:r>
          </a:p>
        </p:txBody>
      </p:sp>
      <p:sp>
        <p:nvSpPr>
          <p:cNvPr id="6" name="TextBox 5">
            <a:extLst>
              <a:ext uri="{FF2B5EF4-FFF2-40B4-BE49-F238E27FC236}">
                <a16:creationId xmlns:a16="http://schemas.microsoft.com/office/drawing/2014/main" id="{569F2552-6330-FEA9-EA47-5437695ECB23}"/>
              </a:ext>
            </a:extLst>
          </p:cNvPr>
          <p:cNvSpPr txBox="1"/>
          <p:nvPr/>
        </p:nvSpPr>
        <p:spPr>
          <a:xfrm>
            <a:off x="4247662" y="3257236"/>
            <a:ext cx="3696676" cy="1266093"/>
          </a:xfrm>
          <a:prstGeom prst="rect">
            <a:avLst/>
          </a:prstGeom>
          <a:solidFill>
            <a:schemeClr val="bg1"/>
          </a:solidFill>
          <a:ln w="28575">
            <a:solidFill>
              <a:srgbClr val="232526"/>
            </a:solidFill>
          </a:ln>
          <a:effectLst>
            <a:outerShdw blurRad="50800" dist="38100" dir="2700000" algn="tl" rotWithShape="0">
              <a:prstClr val="black">
                <a:alpha val="40000"/>
              </a:prstClr>
            </a:outerShdw>
          </a:effectLst>
        </p:spPr>
        <p:txBody>
          <a:bodyPr wrap="square" rtlCol="0" anchor="ctr">
            <a:noAutofit/>
          </a:bodyPr>
          <a:lstStyle/>
          <a:p>
            <a:pPr algn="ctr"/>
            <a:r>
              <a:rPr lang="en-CA" sz="3200"/>
              <a:t>2) Defining</a:t>
            </a:r>
          </a:p>
        </p:txBody>
      </p:sp>
      <p:sp>
        <p:nvSpPr>
          <p:cNvPr id="7" name="TextBox 6">
            <a:extLst>
              <a:ext uri="{FF2B5EF4-FFF2-40B4-BE49-F238E27FC236}">
                <a16:creationId xmlns:a16="http://schemas.microsoft.com/office/drawing/2014/main" id="{55CD2762-D797-06CE-8D23-4F499070CD64}"/>
              </a:ext>
            </a:extLst>
          </p:cNvPr>
          <p:cNvSpPr txBox="1"/>
          <p:nvPr/>
        </p:nvSpPr>
        <p:spPr>
          <a:xfrm>
            <a:off x="4247662" y="5007952"/>
            <a:ext cx="3696676" cy="1266093"/>
          </a:xfrm>
          <a:prstGeom prst="rect">
            <a:avLst/>
          </a:prstGeom>
          <a:solidFill>
            <a:schemeClr val="bg1"/>
          </a:solidFill>
          <a:ln w="28575">
            <a:solidFill>
              <a:srgbClr val="232526"/>
            </a:solidFill>
          </a:ln>
          <a:effectLst>
            <a:outerShdw blurRad="50800" dist="38100" dir="2700000" algn="tl" rotWithShape="0">
              <a:prstClr val="black">
                <a:alpha val="40000"/>
              </a:prstClr>
            </a:outerShdw>
          </a:effectLst>
        </p:spPr>
        <p:txBody>
          <a:bodyPr wrap="square" rtlCol="0" anchor="ctr">
            <a:noAutofit/>
          </a:bodyPr>
          <a:lstStyle/>
          <a:p>
            <a:pPr algn="ctr"/>
            <a:r>
              <a:rPr lang="en-CA" sz="3200"/>
              <a:t>3) Solving</a:t>
            </a:r>
          </a:p>
        </p:txBody>
      </p:sp>
      <p:sp>
        <p:nvSpPr>
          <p:cNvPr id="16" name="TextBox 15">
            <a:extLst>
              <a:ext uri="{FF2B5EF4-FFF2-40B4-BE49-F238E27FC236}">
                <a16:creationId xmlns:a16="http://schemas.microsoft.com/office/drawing/2014/main" id="{F0AB1E98-6C77-691F-2371-6CB19E04174E}"/>
              </a:ext>
            </a:extLst>
          </p:cNvPr>
          <p:cNvSpPr txBox="1"/>
          <p:nvPr/>
        </p:nvSpPr>
        <p:spPr>
          <a:xfrm>
            <a:off x="223438" y="3257236"/>
            <a:ext cx="3696676" cy="1266093"/>
          </a:xfrm>
          <a:prstGeom prst="rect">
            <a:avLst/>
          </a:prstGeom>
          <a:solidFill>
            <a:schemeClr val="bg1"/>
          </a:solidFill>
          <a:ln w="28575">
            <a:solidFill>
              <a:srgbClr val="232526"/>
            </a:solidFill>
          </a:ln>
          <a:effectLst>
            <a:outerShdw blurRad="50800" dist="38100" dir="2700000" algn="tl" rotWithShape="0">
              <a:prstClr val="black">
                <a:alpha val="40000"/>
              </a:prstClr>
            </a:outerShdw>
          </a:effectLst>
        </p:spPr>
        <p:txBody>
          <a:bodyPr wrap="square" rtlCol="0" anchor="ctr">
            <a:noAutofit/>
          </a:bodyPr>
          <a:lstStyle/>
          <a:p>
            <a:pPr algn="ctr"/>
            <a:r>
              <a:rPr lang="en-CA" sz="3200"/>
              <a:t>4) Reflecting</a:t>
            </a:r>
          </a:p>
        </p:txBody>
      </p:sp>
      <p:sp>
        <p:nvSpPr>
          <p:cNvPr id="19" name="Arrow: Bent 18">
            <a:extLst>
              <a:ext uri="{FF2B5EF4-FFF2-40B4-BE49-F238E27FC236}">
                <a16:creationId xmlns:a16="http://schemas.microsoft.com/office/drawing/2014/main" id="{E693CCD2-0FF6-634B-4850-743192664D9B}"/>
              </a:ext>
            </a:extLst>
          </p:cNvPr>
          <p:cNvSpPr/>
          <p:nvPr/>
        </p:nvSpPr>
        <p:spPr>
          <a:xfrm rot="16200000">
            <a:off x="2445770" y="4693166"/>
            <a:ext cx="1375507" cy="13486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Bent 19">
            <a:extLst>
              <a:ext uri="{FF2B5EF4-FFF2-40B4-BE49-F238E27FC236}">
                <a16:creationId xmlns:a16="http://schemas.microsoft.com/office/drawing/2014/main" id="{C1B6F03E-04FB-146F-8657-D66DED0A04C9}"/>
              </a:ext>
            </a:extLst>
          </p:cNvPr>
          <p:cNvSpPr/>
          <p:nvPr/>
        </p:nvSpPr>
        <p:spPr>
          <a:xfrm>
            <a:off x="2648702" y="1752115"/>
            <a:ext cx="1375507" cy="13486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1026" name="Picture 2">
            <a:extLst>
              <a:ext uri="{FF2B5EF4-FFF2-40B4-BE49-F238E27FC236}">
                <a16:creationId xmlns:a16="http://schemas.microsoft.com/office/drawing/2014/main" id="{A7EE7A66-7C87-6120-9B7B-8D3A21BB8E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8699" y="5094166"/>
            <a:ext cx="1131277" cy="1131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95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26"/>
                                        </p:tgtEl>
                                        <p:attrNameLst>
                                          <p:attrName>style.visibility</p:attrName>
                                        </p:attrNameLst>
                                      </p:cBhvr>
                                      <p:to>
                                        <p:strVal val="visible"/>
                                      </p:to>
                                    </p:set>
                                    <p:animEffect transition="in" filter="fade">
                                      <p:cBhvr>
                                        <p:cTn id="38" dur="500"/>
                                        <p:tgtEl>
                                          <p:spTgt spid="102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 grpId="0"/>
      <p:bldP spid="22" grpId="0" animBg="1"/>
      <p:bldP spid="4" grpId="0" animBg="1"/>
      <p:bldP spid="6" grpId="0" animBg="1"/>
      <p:bldP spid="7" grpId="0" animBg="1"/>
      <p:bldP spid="16" grpId="0" animBg="1"/>
      <p:bldP spid="19" grpId="0" animBg="1"/>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06" y="221631"/>
            <a:ext cx="6935397" cy="1143000"/>
          </a:xfrm>
        </p:spPr>
        <p:txBody>
          <a:bodyPr>
            <a:normAutofit/>
          </a:bodyPr>
          <a:lstStyle/>
          <a:p>
            <a:r>
              <a:rPr lang="en-CA"/>
              <a:t>New Interface for Computers</a:t>
            </a:r>
          </a:p>
        </p:txBody>
      </p:sp>
      <p:sp>
        <p:nvSpPr>
          <p:cNvPr id="3" name="Content Placeholder 2"/>
          <p:cNvSpPr>
            <a:spLocks noGrp="1"/>
          </p:cNvSpPr>
          <p:nvPr>
            <p:ph idx="1"/>
          </p:nvPr>
        </p:nvSpPr>
        <p:spPr>
          <a:xfrm>
            <a:off x="609600" y="1600201"/>
            <a:ext cx="6629003" cy="4525963"/>
          </a:xfrm>
        </p:spPr>
        <p:txBody>
          <a:bodyPr>
            <a:normAutofit/>
          </a:bodyPr>
          <a:lstStyle/>
          <a:p>
            <a:pPr lvl="0"/>
            <a:r>
              <a:rPr lang="en-US"/>
              <a:t>Command line → GUI in 70s &amp; 80s</a:t>
            </a:r>
          </a:p>
          <a:p>
            <a:pPr lvl="0"/>
            <a:r>
              <a:rPr lang="en-US"/>
              <a:t>AI interfaces today</a:t>
            </a:r>
          </a:p>
          <a:p>
            <a:pPr lvl="0"/>
            <a:r>
              <a:rPr lang="en-US"/>
              <a:t>Communications Skills</a:t>
            </a:r>
          </a:p>
        </p:txBody>
      </p:sp>
      <p:pic>
        <p:nvPicPr>
          <p:cNvPr id="7" name="Picture 6" descr="Macintosh by Apple - Complete History of Mac Computers - History-Computer">
            <a:extLst>
              <a:ext uri="{FF2B5EF4-FFF2-40B4-BE49-F238E27FC236}">
                <a16:creationId xmlns:a16="http://schemas.microsoft.com/office/drawing/2014/main" id="{1C096785-9445-DBBC-B17F-B4856F6815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69" r="-6" b="11677"/>
          <a:stretch/>
        </p:blipFill>
        <p:spPr bwMode="auto">
          <a:xfrm>
            <a:off x="7684008" y="2308867"/>
            <a:ext cx="4507992" cy="22402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wordfish90/cool-retro-term | Retro, How to look better, Term">
            <a:extLst>
              <a:ext uri="{FF2B5EF4-FFF2-40B4-BE49-F238E27FC236}">
                <a16:creationId xmlns:a16="http://schemas.microsoft.com/office/drawing/2014/main" id="{49DDA756-7971-2632-3F7A-FEAD19DEB8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493" r="-6" b="6197"/>
          <a:stretch/>
        </p:blipFill>
        <p:spPr bwMode="auto">
          <a:xfrm>
            <a:off x="7684008" y="0"/>
            <a:ext cx="4507992" cy="2240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creenshot Microsoft 365 Copilot">
            <a:extLst>
              <a:ext uri="{FF2B5EF4-FFF2-40B4-BE49-F238E27FC236}">
                <a16:creationId xmlns:a16="http://schemas.microsoft.com/office/drawing/2014/main" id="{BC4E5EBD-66B1-F8E1-9726-E9BC2D60FF4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126" r="-6" b="2520"/>
          <a:stretch/>
        </p:blipFill>
        <p:spPr bwMode="auto">
          <a:xfrm>
            <a:off x="7684008" y="4617720"/>
            <a:ext cx="4507992" cy="224028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F9E896AF-1EFF-4501-1A31-A204004FFB2C}"/>
              </a:ext>
            </a:extLst>
          </p:cNvPr>
          <p:cNvCxnSpPr/>
          <p:nvPr/>
        </p:nvCxnSpPr>
        <p:spPr>
          <a:xfrm>
            <a:off x="658167" y="1442856"/>
            <a:ext cx="5956852" cy="0"/>
          </a:xfrm>
          <a:prstGeom prst="line">
            <a:avLst/>
          </a:prstGeom>
          <a:ln>
            <a:solidFill>
              <a:schemeClr val="bg1">
                <a:lumMod val="75000"/>
              </a:schemeClr>
            </a:solidFill>
          </a:ln>
          <a:effectLst/>
        </p:spPr>
        <p:style>
          <a:lnRef idx="2">
            <a:schemeClr val="dk1"/>
          </a:lnRef>
          <a:fillRef idx="0">
            <a:schemeClr val="dk1"/>
          </a:fillRef>
          <a:effectRef idx="1">
            <a:schemeClr val="dk1"/>
          </a:effectRef>
          <a:fontRef idx="minor">
            <a:schemeClr val="tx1"/>
          </a:fontRef>
        </p:style>
      </p:cxnSp>
      <p:sp>
        <p:nvSpPr>
          <p:cNvPr id="16" name="Oval 15">
            <a:extLst>
              <a:ext uri="{FF2B5EF4-FFF2-40B4-BE49-F238E27FC236}">
                <a16:creationId xmlns:a16="http://schemas.microsoft.com/office/drawing/2014/main" id="{70222949-194D-B331-AAEF-B74D96A222AE}"/>
              </a:ext>
            </a:extLst>
          </p:cNvPr>
          <p:cNvSpPr/>
          <p:nvPr/>
        </p:nvSpPr>
        <p:spPr>
          <a:xfrm>
            <a:off x="942306" y="3863182"/>
            <a:ext cx="2471531" cy="2471531"/>
          </a:xfrm>
          <a:prstGeom prst="ellipse">
            <a:avLst/>
          </a:prstGeom>
          <a:solidFill>
            <a:schemeClr val="accent5">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867">
                <a:ln w="0"/>
                <a:solidFill>
                  <a:schemeClr val="tx1"/>
                </a:solidFill>
                <a:effectLst>
                  <a:outerShdw blurRad="38100" dist="19050" dir="2700000" algn="tl" rotWithShape="0">
                    <a:schemeClr val="dk1">
                      <a:alpha val="40000"/>
                    </a:schemeClr>
                  </a:outerShdw>
                </a:effectLst>
              </a:rPr>
              <a:t>Interpersonal</a:t>
            </a:r>
          </a:p>
        </p:txBody>
      </p:sp>
      <p:sp>
        <p:nvSpPr>
          <p:cNvPr id="17" name="Oval 16">
            <a:extLst>
              <a:ext uri="{FF2B5EF4-FFF2-40B4-BE49-F238E27FC236}">
                <a16:creationId xmlns:a16="http://schemas.microsoft.com/office/drawing/2014/main" id="{889B9C86-28EA-666A-1105-A9CB9619E91C}"/>
              </a:ext>
            </a:extLst>
          </p:cNvPr>
          <p:cNvSpPr/>
          <p:nvPr/>
        </p:nvSpPr>
        <p:spPr>
          <a:xfrm>
            <a:off x="4107998" y="3863181"/>
            <a:ext cx="2471531" cy="2471531"/>
          </a:xfrm>
          <a:prstGeom prst="ellipse">
            <a:avLst/>
          </a:prstGeom>
          <a:solidFill>
            <a:srgbClr val="FF0000">
              <a:alpha val="50196"/>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867">
                <a:ln w="0"/>
                <a:solidFill>
                  <a:schemeClr val="tx1"/>
                </a:solidFill>
                <a:effectLst>
                  <a:outerShdw blurRad="38100" dist="19050" dir="2700000" algn="tl" rotWithShape="0">
                    <a:schemeClr val="dk1">
                      <a:alpha val="40000"/>
                    </a:schemeClr>
                  </a:outerShdw>
                </a:effectLst>
              </a:rPr>
              <a:t>Technical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0" nodeType="clickEffect">
                                  <p:stCondLst>
                                    <p:cond delay="0"/>
                                  </p:stCondLst>
                                  <p:childTnLst>
                                    <p:animMotion origin="layout" path="M -1.25E-6 2.96296E-6 L -0.06771 0.00115 " pathEditMode="relative" rAng="0" ptsTypes="AA">
                                      <p:cBhvr>
                                        <p:cTn id="37" dur="2000" fill="hold"/>
                                        <p:tgtEl>
                                          <p:spTgt spid="17"/>
                                        </p:tgtEl>
                                        <p:attrNameLst>
                                          <p:attrName>ppt_x</p:attrName>
                                          <p:attrName>ppt_y</p:attrName>
                                        </p:attrNameLst>
                                      </p:cBhvr>
                                      <p:rCtr x="-3385" y="46"/>
                                    </p:animMotion>
                                  </p:childTnLst>
                                </p:cTn>
                              </p:par>
                              <p:par>
                                <p:cTn id="38" presetID="42" presetClass="path" presetSubtype="0" accel="50000" decel="50000" fill="hold" grpId="0" nodeType="withEffect">
                                  <p:stCondLst>
                                    <p:cond delay="0"/>
                                  </p:stCondLst>
                                  <p:childTnLst>
                                    <p:animMotion origin="layout" path="M 4.16667E-6 1.48148E-6 L 0.03958 -0.00208 " pathEditMode="relative" rAng="0" ptsTypes="AA">
                                      <p:cBhvr>
                                        <p:cTn id="39" dur="2000" fill="hold"/>
                                        <p:tgtEl>
                                          <p:spTgt spid="16"/>
                                        </p:tgtEl>
                                        <p:attrNameLst>
                                          <p:attrName>ppt_x</p:attrName>
                                          <p:attrName>ppt_y</p:attrName>
                                        </p:attrNameLst>
                                      </p:cBhvr>
                                      <p:rCtr x="197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F138C-4CEF-263D-9CC3-29041D906DF2}"/>
              </a:ext>
            </a:extLst>
          </p:cNvPr>
          <p:cNvSpPr>
            <a:spLocks noGrp="1"/>
          </p:cNvSpPr>
          <p:nvPr>
            <p:ph type="title"/>
          </p:nvPr>
        </p:nvSpPr>
        <p:spPr>
          <a:xfrm>
            <a:off x="838199" y="530971"/>
            <a:ext cx="10515600" cy="1325563"/>
          </a:xfrm>
        </p:spPr>
        <p:txBody>
          <a:bodyPr/>
          <a:lstStyle/>
          <a:p>
            <a:pPr algn="ctr"/>
            <a:r>
              <a:rPr lang="en-CA"/>
              <a:t>What is AI Bad at?</a:t>
            </a:r>
          </a:p>
        </p:txBody>
      </p:sp>
      <p:pic>
        <p:nvPicPr>
          <p:cNvPr id="1026" name="Picture 2">
            <a:extLst>
              <a:ext uri="{FF2B5EF4-FFF2-40B4-BE49-F238E27FC236}">
                <a16:creationId xmlns:a16="http://schemas.microsoft.com/office/drawing/2014/main" id="{788055B3-DB3C-A92A-2A48-305CB55E4B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1905" y="2742710"/>
            <a:ext cx="1719385" cy="1719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DC8756C-B873-5C9E-EB8E-052D5F6C03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6307" y="2540572"/>
            <a:ext cx="1719385" cy="17193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2A4EA38-6B32-1261-FF5D-94A70532F8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0710" y="2748695"/>
            <a:ext cx="1719385" cy="17193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A951F1-7273-2E9E-FCD2-E275C5BAB494}"/>
              </a:ext>
            </a:extLst>
          </p:cNvPr>
          <p:cNvSpPr txBox="1"/>
          <p:nvPr/>
        </p:nvSpPr>
        <p:spPr>
          <a:xfrm>
            <a:off x="1172305" y="4643734"/>
            <a:ext cx="2938584" cy="707886"/>
          </a:xfrm>
          <a:prstGeom prst="rect">
            <a:avLst/>
          </a:prstGeom>
          <a:noFill/>
        </p:spPr>
        <p:txBody>
          <a:bodyPr wrap="square" rtlCol="0">
            <a:spAutoFit/>
          </a:bodyPr>
          <a:lstStyle/>
          <a:p>
            <a:pPr algn="ctr"/>
            <a:r>
              <a:rPr lang="en-CA" sz="4000"/>
              <a:t>Surprising</a:t>
            </a:r>
          </a:p>
        </p:txBody>
      </p:sp>
      <p:sp>
        <p:nvSpPr>
          <p:cNvPr id="5" name="TextBox 4">
            <a:extLst>
              <a:ext uri="{FF2B5EF4-FFF2-40B4-BE49-F238E27FC236}">
                <a16:creationId xmlns:a16="http://schemas.microsoft.com/office/drawing/2014/main" id="{CB97ACE7-3B59-E048-3060-F3A49503EE7B}"/>
              </a:ext>
            </a:extLst>
          </p:cNvPr>
          <p:cNvSpPr txBox="1"/>
          <p:nvPr/>
        </p:nvSpPr>
        <p:spPr>
          <a:xfrm>
            <a:off x="4626708" y="4706746"/>
            <a:ext cx="2938584" cy="707886"/>
          </a:xfrm>
          <a:prstGeom prst="rect">
            <a:avLst/>
          </a:prstGeom>
          <a:noFill/>
        </p:spPr>
        <p:txBody>
          <a:bodyPr wrap="square" rtlCol="0">
            <a:spAutoFit/>
          </a:bodyPr>
          <a:lstStyle/>
          <a:p>
            <a:pPr algn="ctr"/>
            <a:r>
              <a:rPr lang="en-CA" sz="4000"/>
              <a:t>Social</a:t>
            </a:r>
          </a:p>
        </p:txBody>
      </p:sp>
      <p:sp>
        <p:nvSpPr>
          <p:cNvPr id="6" name="TextBox 5">
            <a:extLst>
              <a:ext uri="{FF2B5EF4-FFF2-40B4-BE49-F238E27FC236}">
                <a16:creationId xmlns:a16="http://schemas.microsoft.com/office/drawing/2014/main" id="{F5FDC76F-322A-7934-2E8D-208873D21F12}"/>
              </a:ext>
            </a:extLst>
          </p:cNvPr>
          <p:cNvSpPr txBox="1"/>
          <p:nvPr/>
        </p:nvSpPr>
        <p:spPr>
          <a:xfrm>
            <a:off x="8081111" y="4643734"/>
            <a:ext cx="2938584" cy="707886"/>
          </a:xfrm>
          <a:prstGeom prst="rect">
            <a:avLst/>
          </a:prstGeom>
          <a:noFill/>
        </p:spPr>
        <p:txBody>
          <a:bodyPr wrap="square" rtlCol="0">
            <a:spAutoFit/>
          </a:bodyPr>
          <a:lstStyle/>
          <a:p>
            <a:pPr algn="ctr"/>
            <a:r>
              <a:rPr lang="en-CA" sz="4000"/>
              <a:t>Scarce</a:t>
            </a:r>
          </a:p>
        </p:txBody>
      </p:sp>
      <p:sp>
        <p:nvSpPr>
          <p:cNvPr id="10" name="TextBox 9">
            <a:extLst>
              <a:ext uri="{FF2B5EF4-FFF2-40B4-BE49-F238E27FC236}">
                <a16:creationId xmlns:a16="http://schemas.microsoft.com/office/drawing/2014/main" id="{C4CECF2D-26BB-384C-9B87-888A62A180A8}"/>
              </a:ext>
            </a:extLst>
          </p:cNvPr>
          <p:cNvSpPr txBox="1"/>
          <p:nvPr/>
        </p:nvSpPr>
        <p:spPr>
          <a:xfrm>
            <a:off x="165463" y="6169921"/>
            <a:ext cx="11861074" cy="523220"/>
          </a:xfrm>
          <a:prstGeom prst="rect">
            <a:avLst/>
          </a:prstGeom>
          <a:noFill/>
        </p:spPr>
        <p:txBody>
          <a:bodyPr wrap="square">
            <a:spAutoFit/>
          </a:bodyPr>
          <a:lstStyle/>
          <a:p>
            <a:r>
              <a:rPr lang="en-US" sz="2800" err="1"/>
              <a:t>Roose</a:t>
            </a:r>
            <a:r>
              <a:rPr lang="en-US" sz="2800"/>
              <a:t>, K. (2021). </a:t>
            </a:r>
            <a:r>
              <a:rPr lang="en-US" sz="2800" i="1"/>
              <a:t>Futureproof: 9 rules for machine-age humans</a:t>
            </a:r>
            <a:r>
              <a:rPr lang="en-US" sz="2800"/>
              <a:t>. John Murray. </a:t>
            </a:r>
            <a:endParaRPr lang="en-US" sz="2800">
              <a:effectLst/>
            </a:endParaRPr>
          </a:p>
        </p:txBody>
      </p:sp>
    </p:spTree>
    <p:extLst>
      <p:ext uri="{BB962C8B-B14F-4D97-AF65-F5344CB8AC3E}">
        <p14:creationId xmlns:p14="http://schemas.microsoft.com/office/powerpoint/2010/main" val="323583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500"/>
                                        <p:tgtEl>
                                          <p:spTgt spid="10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en" sz="9333"/>
              <a:t>Thank You!</a:t>
            </a:r>
            <a:endParaRPr sz="9333"/>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BB25A-9E6C-3AF3-2440-ADAFAA311093}"/>
              </a:ext>
            </a:extLst>
          </p:cNvPr>
          <p:cNvSpPr>
            <a:spLocks noGrp="1"/>
          </p:cNvSpPr>
          <p:nvPr>
            <p:ph type="title"/>
          </p:nvPr>
        </p:nvSpPr>
        <p:spPr>
          <a:xfrm>
            <a:off x="838200" y="2852016"/>
            <a:ext cx="10515600" cy="1325563"/>
          </a:xfrm>
        </p:spPr>
        <p:txBody>
          <a:bodyPr>
            <a:normAutofit/>
          </a:bodyPr>
          <a:lstStyle/>
          <a:p>
            <a:pPr algn="ctr"/>
            <a:r>
              <a:rPr lang="en-CA" sz="5400"/>
              <a:t>Supplemental Slides</a:t>
            </a:r>
          </a:p>
        </p:txBody>
      </p:sp>
    </p:spTree>
    <p:extLst>
      <p:ext uri="{BB962C8B-B14F-4D97-AF65-F5344CB8AC3E}">
        <p14:creationId xmlns:p14="http://schemas.microsoft.com/office/powerpoint/2010/main" val="4153652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C0190-E7B9-E209-1AAD-0D3F8E440972}"/>
              </a:ext>
            </a:extLst>
          </p:cNvPr>
          <p:cNvSpPr>
            <a:spLocks noGrp="1"/>
          </p:cNvSpPr>
          <p:nvPr>
            <p:ph type="title"/>
          </p:nvPr>
        </p:nvSpPr>
        <p:spPr/>
        <p:txBody>
          <a:bodyPr/>
          <a:lstStyle/>
          <a:p>
            <a:r>
              <a:rPr lang="en-CA" dirty="0"/>
              <a:t>AI Bias</a:t>
            </a:r>
          </a:p>
        </p:txBody>
      </p:sp>
      <p:pic>
        <p:nvPicPr>
          <p:cNvPr id="1026" name="Picture 2">
            <a:extLst>
              <a:ext uri="{FF2B5EF4-FFF2-40B4-BE49-F238E27FC236}">
                <a16:creationId xmlns:a16="http://schemas.microsoft.com/office/drawing/2014/main" id="{40E6B70C-A6FD-90D5-C869-E5E946EBCD4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0915" y="1631225"/>
            <a:ext cx="7730170"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24E673-7133-2001-4868-C550EB1CB442}"/>
              </a:ext>
            </a:extLst>
          </p:cNvPr>
          <p:cNvSpPr txBox="1"/>
          <p:nvPr/>
        </p:nvSpPr>
        <p:spPr>
          <a:xfrm>
            <a:off x="8377085" y="2703966"/>
            <a:ext cx="3564000" cy="2862322"/>
          </a:xfrm>
          <a:prstGeom prst="rect">
            <a:avLst/>
          </a:prstGeom>
          <a:noFill/>
        </p:spPr>
        <p:txBody>
          <a:bodyPr wrap="square">
            <a:spAutoFit/>
          </a:bodyPr>
          <a:lstStyle/>
          <a:p>
            <a:pPr rtl="0">
              <a:spcBef>
                <a:spcPts val="0"/>
              </a:spcBef>
              <a:spcAft>
                <a:spcPts val="0"/>
              </a:spcAft>
            </a:pPr>
            <a:r>
              <a:rPr lang="en-CA" sz="3600" b="0" i="0" u="none" strike="noStrike" dirty="0">
                <a:solidFill>
                  <a:srgbClr val="000000"/>
                </a:solidFill>
                <a:effectLst/>
                <a:latin typeface="Didact Gothic" panose="020B0604020202020204" pitchFamily="2" charset="0"/>
              </a:rPr>
              <a:t>Representation</a:t>
            </a:r>
            <a:br>
              <a:rPr lang="en-CA" sz="3600" dirty="0"/>
            </a:br>
            <a:br>
              <a:rPr lang="en-CA" sz="3600" b="0" dirty="0">
                <a:effectLst/>
              </a:rPr>
            </a:br>
            <a:r>
              <a:rPr lang="en-CA" sz="3600" b="0" i="0" u="none" strike="noStrike" dirty="0">
                <a:solidFill>
                  <a:srgbClr val="000000"/>
                </a:solidFill>
                <a:effectLst/>
                <a:latin typeface="Didact Gothic" panose="020B0604020202020204" pitchFamily="2" charset="0"/>
              </a:rPr>
              <a:t>Past → Future</a:t>
            </a:r>
            <a:endParaRPr lang="en-CA" sz="3600" b="0" dirty="0">
              <a:effectLst/>
            </a:endParaRPr>
          </a:p>
          <a:p>
            <a:br>
              <a:rPr lang="en-CA" sz="3600" dirty="0"/>
            </a:br>
            <a:endParaRPr lang="en-CA" sz="3600" dirty="0"/>
          </a:p>
        </p:txBody>
      </p:sp>
      <p:sp>
        <p:nvSpPr>
          <p:cNvPr id="6" name="TextBox 5">
            <a:extLst>
              <a:ext uri="{FF2B5EF4-FFF2-40B4-BE49-F238E27FC236}">
                <a16:creationId xmlns:a16="http://schemas.microsoft.com/office/drawing/2014/main" id="{6936AC94-7934-9FC1-E3C2-1115DA36BE00}"/>
              </a:ext>
            </a:extLst>
          </p:cNvPr>
          <p:cNvSpPr txBox="1"/>
          <p:nvPr/>
        </p:nvSpPr>
        <p:spPr>
          <a:xfrm>
            <a:off x="6095999" y="5575424"/>
            <a:ext cx="2066400" cy="369332"/>
          </a:xfrm>
          <a:prstGeom prst="rect">
            <a:avLst/>
          </a:prstGeom>
          <a:noFill/>
        </p:spPr>
        <p:txBody>
          <a:bodyPr wrap="square" rtlCol="0">
            <a:spAutoFit/>
          </a:bodyPr>
          <a:lstStyle/>
          <a:p>
            <a:r>
              <a:rPr lang="en-CA" i="1" dirty="0">
                <a:solidFill>
                  <a:schemeClr val="bg1"/>
                </a:solidFill>
              </a:rPr>
              <a:t>Coded Bias (2020)</a:t>
            </a:r>
          </a:p>
        </p:txBody>
      </p:sp>
      <p:sp>
        <p:nvSpPr>
          <p:cNvPr id="4" name="TextBox 3">
            <a:extLst>
              <a:ext uri="{FF2B5EF4-FFF2-40B4-BE49-F238E27FC236}">
                <a16:creationId xmlns:a16="http://schemas.microsoft.com/office/drawing/2014/main" id="{7E0F48D1-EDA4-46BC-C428-F500E0FC17B7}"/>
              </a:ext>
            </a:extLst>
          </p:cNvPr>
          <p:cNvSpPr txBox="1"/>
          <p:nvPr/>
        </p:nvSpPr>
        <p:spPr>
          <a:xfrm>
            <a:off x="-72428" y="-26598"/>
            <a:ext cx="12336855" cy="369332"/>
          </a:xfrm>
          <a:prstGeom prst="rect">
            <a:avLst/>
          </a:prstGeom>
          <a:noFill/>
        </p:spPr>
        <p:txBody>
          <a:bodyPr wrap="square" rtlCol="0">
            <a:spAutoFit/>
          </a:bodyPr>
          <a:lstStyle/>
          <a:p>
            <a:pPr algn="ctr"/>
            <a:r>
              <a:rPr lang="en-CA" dirty="0">
                <a:solidFill>
                  <a:schemeClr val="bg2">
                    <a:lumMod val="75000"/>
                  </a:schemeClr>
                </a:solidFill>
              </a:rPr>
              <a:t>Intro / Generative AI / </a:t>
            </a:r>
            <a:r>
              <a:rPr lang="en-CA" dirty="0" err="1">
                <a:solidFill>
                  <a:schemeClr val="bg2">
                    <a:lumMod val="75000"/>
                  </a:schemeClr>
                </a:solidFill>
              </a:rPr>
              <a:t>ChatGPT</a:t>
            </a:r>
            <a:r>
              <a:rPr lang="en-CA" dirty="0">
                <a:solidFill>
                  <a:schemeClr val="bg2">
                    <a:lumMod val="75000"/>
                  </a:schemeClr>
                </a:solidFill>
              </a:rPr>
              <a:t> / Education / Trajectories / AI / Problem Solving / </a:t>
            </a:r>
            <a:r>
              <a:rPr lang="en-CA" b="1" dirty="0"/>
              <a:t>Risks</a:t>
            </a:r>
            <a:r>
              <a:rPr lang="en-CA" dirty="0">
                <a:solidFill>
                  <a:schemeClr val="bg2">
                    <a:lumMod val="75000"/>
                  </a:schemeClr>
                </a:solidFill>
              </a:rPr>
              <a:t> / Opportunity / Conclusion / Outro  </a:t>
            </a:r>
          </a:p>
        </p:txBody>
      </p:sp>
    </p:spTree>
    <p:extLst>
      <p:ext uri="{BB962C8B-B14F-4D97-AF65-F5344CB8AC3E}">
        <p14:creationId xmlns:p14="http://schemas.microsoft.com/office/powerpoint/2010/main" val="342354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A8F2-D4DD-AB67-2F85-65E9B7B877C6}"/>
              </a:ext>
            </a:extLst>
          </p:cNvPr>
          <p:cNvSpPr>
            <a:spLocks noGrp="1"/>
          </p:cNvSpPr>
          <p:nvPr>
            <p:ph type="title"/>
          </p:nvPr>
        </p:nvSpPr>
        <p:spPr>
          <a:xfrm>
            <a:off x="838200" y="365125"/>
            <a:ext cx="5964470" cy="1325563"/>
          </a:xfrm>
        </p:spPr>
        <p:txBody>
          <a:bodyPr/>
          <a:lstStyle/>
          <a:p>
            <a:r>
              <a:rPr lang="en-CA"/>
              <a:t>Carbon Dioxide and Climate Change</a:t>
            </a:r>
          </a:p>
        </p:txBody>
      </p:sp>
      <p:pic>
        <p:nvPicPr>
          <p:cNvPr id="5" name="Content Placeholder 4">
            <a:extLst>
              <a:ext uri="{FF2B5EF4-FFF2-40B4-BE49-F238E27FC236}">
                <a16:creationId xmlns:a16="http://schemas.microsoft.com/office/drawing/2014/main" id="{B3F8A515-E5C8-8DB4-B07E-5D0228937150}"/>
              </a:ext>
            </a:extLst>
          </p:cNvPr>
          <p:cNvPicPr>
            <a:picLocks noGrp="1" noChangeAspect="1"/>
          </p:cNvPicPr>
          <p:nvPr>
            <p:ph idx="1"/>
          </p:nvPr>
        </p:nvPicPr>
        <p:blipFill rotWithShape="1">
          <a:blip r:embed="rId3"/>
          <a:srcRect t="5493" b="14722"/>
          <a:stretch/>
        </p:blipFill>
        <p:spPr>
          <a:xfrm>
            <a:off x="6394977" y="199530"/>
            <a:ext cx="4874858" cy="6351243"/>
          </a:xfrm>
        </p:spPr>
      </p:pic>
      <p:sp>
        <p:nvSpPr>
          <p:cNvPr id="6" name="Rectangle 5">
            <a:extLst>
              <a:ext uri="{FF2B5EF4-FFF2-40B4-BE49-F238E27FC236}">
                <a16:creationId xmlns:a16="http://schemas.microsoft.com/office/drawing/2014/main" id="{37D24CE5-43B1-26B9-D96B-D5552E0514E6}"/>
              </a:ext>
            </a:extLst>
          </p:cNvPr>
          <p:cNvSpPr/>
          <p:nvPr/>
        </p:nvSpPr>
        <p:spPr>
          <a:xfrm>
            <a:off x="7801036" y="2563622"/>
            <a:ext cx="1910339" cy="55329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CA">
                <a:solidFill>
                  <a:srgbClr val="FF0000"/>
                </a:solidFill>
              </a:rPr>
              <a:t>REDACTED</a:t>
            </a:r>
          </a:p>
        </p:txBody>
      </p:sp>
      <p:pic>
        <p:nvPicPr>
          <p:cNvPr id="7" name="Picture 2" descr="10,000 Years of Carbon Dioxide - Berkeley Earth">
            <a:extLst>
              <a:ext uri="{FF2B5EF4-FFF2-40B4-BE49-F238E27FC236}">
                <a16:creationId xmlns:a16="http://schemas.microsoft.com/office/drawing/2014/main" id="{493579D8-70BF-E609-F818-2EC3492FC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97" y="2389917"/>
            <a:ext cx="5986987" cy="33735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AEB1692-5ADC-930C-3554-7E602119F23F}"/>
              </a:ext>
            </a:extLst>
          </p:cNvPr>
          <p:cNvSpPr/>
          <p:nvPr/>
        </p:nvSpPr>
        <p:spPr>
          <a:xfrm>
            <a:off x="7408387" y="3180015"/>
            <a:ext cx="3284851" cy="198023"/>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77DDC984-C1D6-6357-3444-420E6CFFE47C}"/>
              </a:ext>
            </a:extLst>
          </p:cNvPr>
          <p:cNvSpPr/>
          <p:nvPr/>
        </p:nvSpPr>
        <p:spPr>
          <a:xfrm>
            <a:off x="7029814" y="3320283"/>
            <a:ext cx="2173398" cy="198023"/>
          </a:xfrm>
          <a:prstGeom prst="rect">
            <a:avLst/>
          </a:prstGeom>
          <a:solidFill>
            <a:srgbClr val="FFFF00">
              <a:alpha val="2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a:extLst>
              <a:ext uri="{FF2B5EF4-FFF2-40B4-BE49-F238E27FC236}">
                <a16:creationId xmlns:a16="http://schemas.microsoft.com/office/drawing/2014/main" id="{4CF9F4FB-C1EC-ABE0-536D-D7582E070AFB}"/>
              </a:ext>
            </a:extLst>
          </p:cNvPr>
          <p:cNvPicPr>
            <a:picLocks noChangeAspect="1"/>
          </p:cNvPicPr>
          <p:nvPr/>
        </p:nvPicPr>
        <p:blipFill>
          <a:blip r:embed="rId5"/>
          <a:stretch>
            <a:fillRect/>
          </a:stretch>
        </p:blipFill>
        <p:spPr>
          <a:xfrm>
            <a:off x="1255124" y="5819123"/>
            <a:ext cx="3927731" cy="1038877"/>
          </a:xfrm>
          <a:prstGeom prst="rect">
            <a:avLst/>
          </a:prstGeom>
        </p:spPr>
      </p:pic>
    </p:spTree>
    <p:extLst>
      <p:ext uri="{BB962C8B-B14F-4D97-AF65-F5344CB8AC3E}">
        <p14:creationId xmlns:p14="http://schemas.microsoft.com/office/powerpoint/2010/main" val="210400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Spike Jonze's Her: Sci-fi as social criticism - BBC Culture">
            <a:extLst>
              <a:ext uri="{FF2B5EF4-FFF2-40B4-BE49-F238E27FC236}">
                <a16:creationId xmlns:a16="http://schemas.microsoft.com/office/drawing/2014/main" id="{31719068-1EEA-BC15-68FC-6EEB0B55B1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0580" y="2723969"/>
            <a:ext cx="3855379" cy="2168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233BDC-E82D-1AB6-C8D6-23BDCFDA26D4}"/>
              </a:ext>
            </a:extLst>
          </p:cNvPr>
          <p:cNvSpPr txBox="1"/>
          <p:nvPr/>
        </p:nvSpPr>
        <p:spPr>
          <a:xfrm>
            <a:off x="7097344" y="5159305"/>
            <a:ext cx="4061853" cy="646331"/>
          </a:xfrm>
          <a:prstGeom prst="rect">
            <a:avLst/>
          </a:prstGeom>
          <a:noFill/>
        </p:spPr>
        <p:txBody>
          <a:bodyPr wrap="square" rtlCol="0">
            <a:spAutoFit/>
          </a:bodyPr>
          <a:lstStyle/>
          <a:p>
            <a:pPr algn="ctr"/>
            <a:r>
              <a:rPr lang="en-CA" dirty="0"/>
              <a:t>Bots that say what we </a:t>
            </a:r>
            <a:r>
              <a:rPr lang="en-CA" i="1" dirty="0"/>
              <a:t>want to hear</a:t>
            </a:r>
            <a:r>
              <a:rPr lang="en-CA" dirty="0"/>
              <a:t> instead of what is truthful or good for us</a:t>
            </a:r>
          </a:p>
        </p:txBody>
      </p:sp>
      <p:sp>
        <p:nvSpPr>
          <p:cNvPr id="5" name="TextBox 4">
            <a:extLst>
              <a:ext uri="{FF2B5EF4-FFF2-40B4-BE49-F238E27FC236}">
                <a16:creationId xmlns:a16="http://schemas.microsoft.com/office/drawing/2014/main" id="{93062CA8-C69B-313E-5CC1-74A4D3A108CF}"/>
              </a:ext>
            </a:extLst>
          </p:cNvPr>
          <p:cNvSpPr txBox="1"/>
          <p:nvPr/>
        </p:nvSpPr>
        <p:spPr>
          <a:xfrm>
            <a:off x="7435520" y="1827192"/>
            <a:ext cx="3573780" cy="646331"/>
          </a:xfrm>
          <a:prstGeom prst="rect">
            <a:avLst/>
          </a:prstGeom>
          <a:noFill/>
        </p:spPr>
        <p:txBody>
          <a:bodyPr wrap="square" rtlCol="0">
            <a:spAutoFit/>
          </a:bodyPr>
          <a:lstStyle/>
          <a:p>
            <a:pPr algn="ctr"/>
            <a:r>
              <a:rPr lang="en-CA" dirty="0"/>
              <a:t>Social Media </a:t>
            </a:r>
            <a:r>
              <a:rPr lang="en-CA" dirty="0">
                <a:sym typeface="Wingdings" panose="05000000000000000000" pitchFamily="2" charset="2"/>
              </a:rPr>
              <a:t> </a:t>
            </a:r>
            <a:r>
              <a:rPr lang="en-CA" dirty="0"/>
              <a:t>Race for attention</a:t>
            </a:r>
          </a:p>
          <a:p>
            <a:pPr algn="ctr"/>
            <a:r>
              <a:rPr lang="en-CA" dirty="0"/>
              <a:t>Generative AI </a:t>
            </a:r>
            <a:r>
              <a:rPr lang="en-CA" dirty="0">
                <a:sym typeface="Wingdings" panose="05000000000000000000" pitchFamily="2" charset="2"/>
              </a:rPr>
              <a:t> </a:t>
            </a:r>
            <a:r>
              <a:rPr lang="en-CA" dirty="0"/>
              <a:t>Race for intimacy</a:t>
            </a:r>
          </a:p>
        </p:txBody>
      </p:sp>
      <p:sp>
        <p:nvSpPr>
          <p:cNvPr id="3" name="TextBox 2">
            <a:extLst>
              <a:ext uri="{FF2B5EF4-FFF2-40B4-BE49-F238E27FC236}">
                <a16:creationId xmlns:a16="http://schemas.microsoft.com/office/drawing/2014/main" id="{04469152-B43E-8E31-54C8-6243AEB71172}"/>
              </a:ext>
            </a:extLst>
          </p:cNvPr>
          <p:cNvSpPr txBox="1"/>
          <p:nvPr/>
        </p:nvSpPr>
        <p:spPr>
          <a:xfrm>
            <a:off x="7435520" y="1118092"/>
            <a:ext cx="3573780" cy="523220"/>
          </a:xfrm>
          <a:prstGeom prst="rect">
            <a:avLst/>
          </a:prstGeom>
          <a:noFill/>
        </p:spPr>
        <p:txBody>
          <a:bodyPr wrap="square" rtlCol="0">
            <a:spAutoFit/>
          </a:bodyPr>
          <a:lstStyle/>
          <a:p>
            <a:r>
              <a:rPr lang="en-CA" sz="2800" u="sng"/>
              <a:t>Synthetic Relationships</a:t>
            </a:r>
          </a:p>
        </p:txBody>
      </p:sp>
      <p:sp>
        <p:nvSpPr>
          <p:cNvPr id="16" name="TextBox 15">
            <a:extLst>
              <a:ext uri="{FF2B5EF4-FFF2-40B4-BE49-F238E27FC236}">
                <a16:creationId xmlns:a16="http://schemas.microsoft.com/office/drawing/2014/main" id="{873875A3-40EA-2F36-1F6E-74CEBD5C4E06}"/>
              </a:ext>
            </a:extLst>
          </p:cNvPr>
          <p:cNvSpPr txBox="1"/>
          <p:nvPr/>
        </p:nvSpPr>
        <p:spPr>
          <a:xfrm>
            <a:off x="1772484" y="1117053"/>
            <a:ext cx="3573780" cy="523220"/>
          </a:xfrm>
          <a:prstGeom prst="rect">
            <a:avLst/>
          </a:prstGeom>
          <a:noFill/>
        </p:spPr>
        <p:txBody>
          <a:bodyPr wrap="square" rtlCol="0">
            <a:spAutoFit/>
          </a:bodyPr>
          <a:lstStyle/>
          <a:p>
            <a:r>
              <a:rPr lang="en-CA" sz="2800" u="sng"/>
              <a:t>Synthetic Reality</a:t>
            </a:r>
          </a:p>
        </p:txBody>
      </p:sp>
      <p:pic>
        <p:nvPicPr>
          <p:cNvPr id="12" name="Picture 2">
            <a:extLst>
              <a:ext uri="{FF2B5EF4-FFF2-40B4-BE49-F238E27FC236}">
                <a16:creationId xmlns:a16="http://schemas.microsoft.com/office/drawing/2014/main" id="{D7628208-EC4F-E46B-CA48-78EDDA992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1268" y="2574001"/>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64FD708-CFB0-3A24-0BF2-9FDCB8BCB8D9}"/>
              </a:ext>
            </a:extLst>
          </p:cNvPr>
          <p:cNvSpPr txBox="1"/>
          <p:nvPr/>
        </p:nvSpPr>
        <p:spPr>
          <a:xfrm>
            <a:off x="1032803" y="1788046"/>
            <a:ext cx="4375330" cy="646331"/>
          </a:xfrm>
          <a:prstGeom prst="rect">
            <a:avLst/>
          </a:prstGeom>
          <a:noFill/>
        </p:spPr>
        <p:txBody>
          <a:bodyPr wrap="square" rtlCol="0">
            <a:spAutoFit/>
          </a:bodyPr>
          <a:lstStyle/>
          <a:p>
            <a:pPr algn="ctr"/>
            <a:r>
              <a:rPr lang="en-CA" dirty="0"/>
              <a:t>Fictional worlds or information created so convincingly it seems like genuine reality</a:t>
            </a:r>
          </a:p>
        </p:txBody>
      </p:sp>
      <p:sp>
        <p:nvSpPr>
          <p:cNvPr id="14" name="TextBox 13">
            <a:extLst>
              <a:ext uri="{FF2B5EF4-FFF2-40B4-BE49-F238E27FC236}">
                <a16:creationId xmlns:a16="http://schemas.microsoft.com/office/drawing/2014/main" id="{41ECCE6F-3A7B-F69B-0B23-6E8D1F5A2628}"/>
              </a:ext>
            </a:extLst>
          </p:cNvPr>
          <p:cNvSpPr txBox="1"/>
          <p:nvPr/>
        </p:nvSpPr>
        <p:spPr>
          <a:xfrm>
            <a:off x="1032803" y="5159305"/>
            <a:ext cx="4375330" cy="646331"/>
          </a:xfrm>
          <a:prstGeom prst="rect">
            <a:avLst/>
          </a:prstGeom>
          <a:noFill/>
        </p:spPr>
        <p:txBody>
          <a:bodyPr wrap="square" rtlCol="0">
            <a:spAutoFit/>
          </a:bodyPr>
          <a:lstStyle/>
          <a:p>
            <a:pPr algn="ctr"/>
            <a:r>
              <a:rPr lang="en-CA" dirty="0"/>
              <a:t>Discerning the true from the false becomes effectively impossible</a:t>
            </a:r>
          </a:p>
        </p:txBody>
      </p:sp>
      <p:sp>
        <p:nvSpPr>
          <p:cNvPr id="10" name="TextBox 9">
            <a:extLst>
              <a:ext uri="{FF2B5EF4-FFF2-40B4-BE49-F238E27FC236}">
                <a16:creationId xmlns:a16="http://schemas.microsoft.com/office/drawing/2014/main" id="{0CD2BCFC-78DE-5C46-071E-35B00E6E1B24}"/>
              </a:ext>
            </a:extLst>
          </p:cNvPr>
          <p:cNvSpPr txBox="1"/>
          <p:nvPr/>
        </p:nvSpPr>
        <p:spPr>
          <a:xfrm>
            <a:off x="9898555" y="4523288"/>
            <a:ext cx="2066400" cy="369332"/>
          </a:xfrm>
          <a:prstGeom prst="rect">
            <a:avLst/>
          </a:prstGeom>
          <a:noFill/>
        </p:spPr>
        <p:txBody>
          <a:bodyPr wrap="square" rtlCol="0">
            <a:spAutoFit/>
          </a:bodyPr>
          <a:lstStyle/>
          <a:p>
            <a:r>
              <a:rPr lang="en-CA" i="1" dirty="0">
                <a:solidFill>
                  <a:schemeClr val="bg1"/>
                </a:solidFill>
              </a:rPr>
              <a:t>Her (2013)</a:t>
            </a:r>
          </a:p>
        </p:txBody>
      </p:sp>
    </p:spTree>
    <p:extLst>
      <p:ext uri="{BB962C8B-B14F-4D97-AF65-F5344CB8AC3E}">
        <p14:creationId xmlns:p14="http://schemas.microsoft.com/office/powerpoint/2010/main" val="310200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P spid="16"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4BE0-C0A4-6FA6-FA36-7714335BA614}"/>
              </a:ext>
            </a:extLst>
          </p:cNvPr>
          <p:cNvSpPr>
            <a:spLocks noGrp="1"/>
          </p:cNvSpPr>
          <p:nvPr>
            <p:ph type="title"/>
          </p:nvPr>
        </p:nvSpPr>
        <p:spPr/>
        <p:txBody>
          <a:bodyPr/>
          <a:lstStyle/>
          <a:p>
            <a:r>
              <a:rPr lang="en-CA" dirty="0"/>
              <a:t>Our two Futures</a:t>
            </a:r>
          </a:p>
        </p:txBody>
      </p:sp>
      <p:pic>
        <p:nvPicPr>
          <p:cNvPr id="1026" name="Picture 2">
            <a:extLst>
              <a:ext uri="{FF2B5EF4-FFF2-40B4-BE49-F238E27FC236}">
                <a16:creationId xmlns:a16="http://schemas.microsoft.com/office/drawing/2014/main" id="{A3B7DCCB-0A72-1AFE-2E80-931A2CB6636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8128" y="2430090"/>
            <a:ext cx="3476196" cy="34761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5E33B49-FDE0-632F-5D91-F8BF773A25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7676" y="2428781"/>
            <a:ext cx="3476196" cy="34761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87A495-A755-FFB7-F52B-2345B7F78C42}"/>
              </a:ext>
            </a:extLst>
          </p:cNvPr>
          <p:cNvSpPr txBox="1"/>
          <p:nvPr/>
        </p:nvSpPr>
        <p:spPr>
          <a:xfrm>
            <a:off x="2320839" y="5587013"/>
            <a:ext cx="2037243" cy="461665"/>
          </a:xfrm>
          <a:prstGeom prst="rect">
            <a:avLst/>
          </a:prstGeom>
          <a:solidFill>
            <a:schemeClr val="bg1"/>
          </a:solidFill>
          <a:ln w="19050">
            <a:solidFill>
              <a:schemeClr val="tx1"/>
            </a:solidFill>
          </a:ln>
        </p:spPr>
        <p:txBody>
          <a:bodyPr wrap="square" rtlCol="0">
            <a:spAutoFit/>
          </a:bodyPr>
          <a:lstStyle/>
          <a:p>
            <a:pPr algn="ctr"/>
            <a:r>
              <a:rPr lang="en-CA" sz="2400" dirty="0"/>
              <a:t>“Cyberpunk”</a:t>
            </a:r>
          </a:p>
        </p:txBody>
      </p:sp>
      <p:sp>
        <p:nvSpPr>
          <p:cNvPr id="5" name="TextBox 4">
            <a:extLst>
              <a:ext uri="{FF2B5EF4-FFF2-40B4-BE49-F238E27FC236}">
                <a16:creationId xmlns:a16="http://schemas.microsoft.com/office/drawing/2014/main" id="{C4B9C92F-F11B-2E02-AE77-A4486C5E9C4E}"/>
              </a:ext>
            </a:extLst>
          </p:cNvPr>
          <p:cNvSpPr txBox="1"/>
          <p:nvPr/>
        </p:nvSpPr>
        <p:spPr>
          <a:xfrm>
            <a:off x="8054569" y="5587013"/>
            <a:ext cx="2037243" cy="461665"/>
          </a:xfrm>
          <a:prstGeom prst="rect">
            <a:avLst/>
          </a:prstGeom>
          <a:solidFill>
            <a:schemeClr val="bg1"/>
          </a:solidFill>
          <a:ln w="19050">
            <a:solidFill>
              <a:schemeClr val="tx1"/>
            </a:solidFill>
          </a:ln>
        </p:spPr>
        <p:txBody>
          <a:bodyPr wrap="square" rtlCol="0">
            <a:spAutoFit/>
          </a:bodyPr>
          <a:lstStyle/>
          <a:p>
            <a:pPr algn="ctr"/>
            <a:r>
              <a:rPr lang="en-CA" sz="2400" dirty="0"/>
              <a:t>“</a:t>
            </a:r>
            <a:r>
              <a:rPr lang="en-CA" sz="2400" dirty="0" err="1"/>
              <a:t>Solarpunk</a:t>
            </a:r>
            <a:r>
              <a:rPr lang="en-CA" sz="2400" dirty="0"/>
              <a:t>”</a:t>
            </a:r>
          </a:p>
        </p:txBody>
      </p:sp>
    </p:spTree>
    <p:extLst>
      <p:ext uri="{BB962C8B-B14F-4D97-AF65-F5344CB8AC3E}">
        <p14:creationId xmlns:p14="http://schemas.microsoft.com/office/powerpoint/2010/main" val="81213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1F1108-5AF3-A4B8-2DFD-8154B3B3F09C}"/>
              </a:ext>
            </a:extLst>
          </p:cNvPr>
          <p:cNvSpPr/>
          <p:nvPr/>
        </p:nvSpPr>
        <p:spPr>
          <a:xfrm>
            <a:off x="609600" y="1734232"/>
            <a:ext cx="10744200" cy="4758643"/>
          </a:xfrm>
          <a:prstGeom prst="rect">
            <a:avLst/>
          </a:prstGeom>
          <a:gradFill>
            <a:gsLst>
              <a:gs pos="0">
                <a:schemeClr val="accent6">
                  <a:lumMod val="60000"/>
                  <a:lumOff val="40000"/>
                </a:schemeClr>
              </a:gs>
              <a:gs pos="100000">
                <a:srgbClr val="FF7979"/>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45EC8074-E65A-D9A0-AE06-4C8DA8C0602A}"/>
              </a:ext>
            </a:extLst>
          </p:cNvPr>
          <p:cNvSpPr>
            <a:spLocks noGrp="1"/>
          </p:cNvSpPr>
          <p:nvPr>
            <p:ph type="title"/>
          </p:nvPr>
        </p:nvSpPr>
        <p:spPr/>
        <p:txBody>
          <a:bodyPr/>
          <a:lstStyle/>
          <a:p>
            <a:r>
              <a:rPr lang="en-CA" dirty="0"/>
              <a:t>The Alignment Problem</a:t>
            </a:r>
          </a:p>
        </p:txBody>
      </p:sp>
      <p:cxnSp>
        <p:nvCxnSpPr>
          <p:cNvPr id="7" name="Straight Arrow Connector 6">
            <a:extLst>
              <a:ext uri="{FF2B5EF4-FFF2-40B4-BE49-F238E27FC236}">
                <a16:creationId xmlns:a16="http://schemas.microsoft.com/office/drawing/2014/main" id="{25B944A6-8F2E-7490-6E55-53D87DC334FD}"/>
              </a:ext>
            </a:extLst>
          </p:cNvPr>
          <p:cNvCxnSpPr>
            <a:cxnSpLocks/>
          </p:cNvCxnSpPr>
          <p:nvPr/>
        </p:nvCxnSpPr>
        <p:spPr>
          <a:xfrm flipV="1">
            <a:off x="838200" y="2685383"/>
            <a:ext cx="2108200" cy="145096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21D9C7-6836-96A1-3BC5-BE6DE63CE0C9}"/>
              </a:ext>
            </a:extLst>
          </p:cNvPr>
          <p:cNvSpPr txBox="1"/>
          <p:nvPr/>
        </p:nvSpPr>
        <p:spPr>
          <a:xfrm>
            <a:off x="4388320" y="1734232"/>
            <a:ext cx="3556000" cy="523220"/>
          </a:xfrm>
          <a:prstGeom prst="rect">
            <a:avLst/>
          </a:prstGeom>
          <a:noFill/>
        </p:spPr>
        <p:txBody>
          <a:bodyPr wrap="square" rtlCol="0">
            <a:spAutoFit/>
          </a:bodyPr>
          <a:lstStyle/>
          <a:p>
            <a:pPr algn="ctr"/>
            <a:r>
              <a:rPr lang="en-CA" sz="2800" b="1"/>
              <a:t>Good for Humans</a:t>
            </a:r>
          </a:p>
        </p:txBody>
      </p:sp>
      <p:cxnSp>
        <p:nvCxnSpPr>
          <p:cNvPr id="33" name="Straight Arrow Connector 32">
            <a:extLst>
              <a:ext uri="{FF2B5EF4-FFF2-40B4-BE49-F238E27FC236}">
                <a16:creationId xmlns:a16="http://schemas.microsoft.com/office/drawing/2014/main" id="{A3033E9C-8F7B-FF56-58CB-F17F19B82A60}"/>
              </a:ext>
            </a:extLst>
          </p:cNvPr>
          <p:cNvCxnSpPr>
            <a:cxnSpLocks/>
          </p:cNvCxnSpPr>
          <p:nvPr/>
        </p:nvCxnSpPr>
        <p:spPr>
          <a:xfrm>
            <a:off x="918028" y="4076677"/>
            <a:ext cx="2500654" cy="4049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380DAB-8AE9-37E6-65F4-0449A93AA007}"/>
              </a:ext>
            </a:extLst>
          </p:cNvPr>
          <p:cNvSpPr txBox="1"/>
          <p:nvPr/>
        </p:nvSpPr>
        <p:spPr>
          <a:xfrm>
            <a:off x="4382440" y="5753629"/>
            <a:ext cx="3556000" cy="523220"/>
          </a:xfrm>
          <a:prstGeom prst="rect">
            <a:avLst/>
          </a:prstGeom>
          <a:noFill/>
        </p:spPr>
        <p:txBody>
          <a:bodyPr wrap="square" rtlCol="0">
            <a:spAutoFit/>
          </a:bodyPr>
          <a:lstStyle/>
          <a:p>
            <a:pPr algn="ctr"/>
            <a:r>
              <a:rPr lang="en-CA" sz="2800" b="1"/>
              <a:t>Bad for Humans</a:t>
            </a:r>
          </a:p>
        </p:txBody>
      </p:sp>
      <p:cxnSp>
        <p:nvCxnSpPr>
          <p:cNvPr id="38" name="Straight Arrow Connector 37">
            <a:extLst>
              <a:ext uri="{FF2B5EF4-FFF2-40B4-BE49-F238E27FC236}">
                <a16:creationId xmlns:a16="http://schemas.microsoft.com/office/drawing/2014/main" id="{BB9C5C72-8120-80CF-A585-4D71B73ED8A8}"/>
              </a:ext>
            </a:extLst>
          </p:cNvPr>
          <p:cNvCxnSpPr>
            <a:cxnSpLocks/>
          </p:cNvCxnSpPr>
          <p:nvPr/>
        </p:nvCxnSpPr>
        <p:spPr>
          <a:xfrm>
            <a:off x="803728" y="4073981"/>
            <a:ext cx="10355944" cy="1657876"/>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C27F6BD-D3B2-29A8-8C06-6CD0EA445241}"/>
              </a:ext>
            </a:extLst>
          </p:cNvPr>
          <p:cNvCxnSpPr>
            <a:cxnSpLocks/>
          </p:cNvCxnSpPr>
          <p:nvPr/>
        </p:nvCxnSpPr>
        <p:spPr>
          <a:xfrm>
            <a:off x="918028" y="4179889"/>
            <a:ext cx="1868715" cy="18353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12D1E2E4-3F5B-93B3-21A0-2641DB35E5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18" y="3537064"/>
            <a:ext cx="944563" cy="9445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57A9920-B3EB-D10B-5A66-2A302A015971}"/>
              </a:ext>
            </a:extLst>
          </p:cNvPr>
          <p:cNvPicPr>
            <a:picLocks noChangeAspect="1"/>
          </p:cNvPicPr>
          <p:nvPr/>
        </p:nvPicPr>
        <p:blipFill>
          <a:blip r:embed="rId4"/>
          <a:stretch>
            <a:fillRect/>
          </a:stretch>
        </p:blipFill>
        <p:spPr>
          <a:xfrm>
            <a:off x="8471065" y="1416568"/>
            <a:ext cx="4724290" cy="2657413"/>
          </a:xfrm>
          <a:prstGeom prst="rect">
            <a:avLst/>
          </a:prstGeom>
        </p:spPr>
      </p:pic>
    </p:spTree>
    <p:extLst>
      <p:ext uri="{BB962C8B-B14F-4D97-AF65-F5344CB8AC3E}">
        <p14:creationId xmlns:p14="http://schemas.microsoft.com/office/powerpoint/2010/main" val="166603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9" presetClass="emph" presetSubtype="0" nodeType="withEffect">
                                  <p:stCondLst>
                                    <p:cond delay="0"/>
                                  </p:stCondLst>
                                  <p:childTnLst>
                                    <p:set>
                                      <p:cBhvr>
                                        <p:cTn id="14" dur="indefinite"/>
                                        <p:tgtEl>
                                          <p:spTgt spid="28"/>
                                        </p:tgtEl>
                                        <p:attrNameLst>
                                          <p:attrName>style.opacity</p:attrName>
                                        </p:attrNameLst>
                                      </p:cBhvr>
                                      <p:to>
                                        <p:strVal val="0.5"/>
                                      </p:to>
                                    </p:set>
                                    <p:animEffect filter="image" prLst="opacity: 0.5">
                                      <p:cBhvr rctx="IE">
                                        <p:cTn id="15" dur="indefinite"/>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9" presetClass="emph" presetSubtype="0" nodeType="withEffect">
                                  <p:stCondLst>
                                    <p:cond delay="0"/>
                                  </p:stCondLst>
                                  <p:childTnLst>
                                    <p:set>
                                      <p:cBhvr>
                                        <p:cTn id="22" dur="indefinite"/>
                                        <p:tgtEl>
                                          <p:spTgt spid="7"/>
                                        </p:tgtEl>
                                        <p:attrNameLst>
                                          <p:attrName>style.opacity</p:attrName>
                                        </p:attrNameLst>
                                      </p:cBhvr>
                                      <p:to>
                                        <p:strVal val="0.5"/>
                                      </p:to>
                                    </p:set>
                                    <p:animEffect filter="image" prLst="opacity: 0.5">
                                      <p:cBhvr rctx="IE">
                                        <p:cTn id="23" dur="indefinite"/>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9" presetClass="emph" presetSubtype="0" nodeType="withEffect">
                                  <p:stCondLst>
                                    <p:cond delay="0"/>
                                  </p:stCondLst>
                                  <p:childTnLst>
                                    <p:set>
                                      <p:cBhvr>
                                        <p:cTn id="30" dur="indefinite"/>
                                        <p:tgtEl>
                                          <p:spTgt spid="33"/>
                                        </p:tgtEl>
                                        <p:attrNameLst>
                                          <p:attrName>style.opacity</p:attrName>
                                        </p:attrNameLst>
                                      </p:cBhvr>
                                      <p:to>
                                        <p:strVal val="0.5"/>
                                      </p:to>
                                    </p:set>
                                    <p:animEffect filter="image" prLst="opacity: 0.5">
                                      <p:cBhvr rctx="IE">
                                        <p:cTn id="31" dur="indefinite"/>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mph" presetSubtype="0" fill="hold" nodeType="clickEffect">
                                  <p:stCondLst>
                                    <p:cond delay="0"/>
                                  </p:stCondLst>
                                  <p:childTnLst>
                                    <p:animRot by="-900000">
                                      <p:cBhvr>
                                        <p:cTn id="35" dur="2000" fill="hold"/>
                                        <p:tgtEl>
                                          <p:spTgt spid="38"/>
                                        </p:tgtEl>
                                        <p:attrNameLst>
                                          <p:attrName>r</p:attrName>
                                        </p:attrNameLst>
                                      </p:cBhvr>
                                    </p:animRot>
                                  </p:childTnLst>
                                </p:cTn>
                              </p:par>
                              <p:par>
                                <p:cTn id="36" presetID="42" presetClass="path" presetSubtype="0" fill="hold" nodeType="withEffect">
                                  <p:stCondLst>
                                    <p:cond delay="0"/>
                                  </p:stCondLst>
                                  <p:childTnLst>
                                    <p:animMotion origin="layout" path="M 5E-6 -4.81481E-6 L -0.00117 -0.21157 " pathEditMode="relative" rAng="0" ptsTypes="AA">
                                      <p:cBhvr>
                                        <p:cTn id="37" dur="2000" fill="hold"/>
                                        <p:tgtEl>
                                          <p:spTgt spid="38"/>
                                        </p:tgtEl>
                                        <p:attrNameLst>
                                          <p:attrName>ppt_x</p:attrName>
                                          <p:attrName>ppt_y</p:attrName>
                                        </p:attrNameLst>
                                      </p:cBhvr>
                                      <p:rCtr x="-65" y="-10579"/>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F36AE-A30A-EAE3-034A-0831516C795A}"/>
              </a:ext>
            </a:extLst>
          </p:cNvPr>
          <p:cNvSpPr>
            <a:spLocks noGrp="1"/>
          </p:cNvSpPr>
          <p:nvPr>
            <p:ph type="title"/>
          </p:nvPr>
        </p:nvSpPr>
        <p:spPr/>
        <p:txBody>
          <a:bodyPr/>
          <a:lstStyle/>
          <a:p>
            <a:r>
              <a:rPr lang="en-CA"/>
              <a:t>Sidebar: Detecting artificially generated text?</a:t>
            </a:r>
          </a:p>
        </p:txBody>
      </p:sp>
      <p:pic>
        <p:nvPicPr>
          <p:cNvPr id="1026" name="Picture 2">
            <a:extLst>
              <a:ext uri="{FF2B5EF4-FFF2-40B4-BE49-F238E27FC236}">
                <a16:creationId xmlns:a16="http://schemas.microsoft.com/office/drawing/2014/main" id="{85E388AF-8777-233A-3E8A-34210A38E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3673" y="220980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27BF760-AA91-1731-BEE0-1573D4934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9927" y="22098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321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Arrow: Down 21">
            <a:extLst>
              <a:ext uri="{FF2B5EF4-FFF2-40B4-BE49-F238E27FC236}">
                <a16:creationId xmlns:a16="http://schemas.microsoft.com/office/drawing/2014/main" id="{EA84E1C2-12B9-4650-328B-9CC8C71D5EB5}"/>
              </a:ext>
            </a:extLst>
          </p:cNvPr>
          <p:cNvSpPr/>
          <p:nvPr/>
        </p:nvSpPr>
        <p:spPr>
          <a:xfrm>
            <a:off x="9633995" y="4272690"/>
            <a:ext cx="268696" cy="470826"/>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9" name="Arrow: Down 18">
            <a:extLst>
              <a:ext uri="{FF2B5EF4-FFF2-40B4-BE49-F238E27FC236}">
                <a16:creationId xmlns:a16="http://schemas.microsoft.com/office/drawing/2014/main" id="{4FAF15B3-95AA-6FE3-99A2-4C0F30839F0D}"/>
              </a:ext>
            </a:extLst>
          </p:cNvPr>
          <p:cNvSpPr/>
          <p:nvPr/>
        </p:nvSpPr>
        <p:spPr>
          <a:xfrm>
            <a:off x="2423657" y="4302043"/>
            <a:ext cx="268696" cy="470826"/>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 name="Title 1">
            <a:extLst>
              <a:ext uri="{FF2B5EF4-FFF2-40B4-BE49-F238E27FC236}">
                <a16:creationId xmlns:a16="http://schemas.microsoft.com/office/drawing/2014/main" id="{DB393BDE-2A78-3789-69F0-95FF32670D21}"/>
              </a:ext>
            </a:extLst>
          </p:cNvPr>
          <p:cNvSpPr>
            <a:spLocks noGrp="1"/>
          </p:cNvSpPr>
          <p:nvPr>
            <p:ph type="title"/>
          </p:nvPr>
        </p:nvSpPr>
        <p:spPr>
          <a:xfrm>
            <a:off x="1046018" y="180716"/>
            <a:ext cx="10515600" cy="1325563"/>
          </a:xfrm>
        </p:spPr>
        <p:txBody>
          <a:bodyPr/>
          <a:lstStyle/>
          <a:p>
            <a:pPr algn="ctr"/>
            <a:r>
              <a:rPr lang="en-CA"/>
              <a:t>Generative Text as the interface</a:t>
            </a:r>
          </a:p>
        </p:txBody>
      </p:sp>
      <p:pic>
        <p:nvPicPr>
          <p:cNvPr id="1026" name="Picture 2">
            <a:extLst>
              <a:ext uri="{FF2B5EF4-FFF2-40B4-BE49-F238E27FC236}">
                <a16:creationId xmlns:a16="http://schemas.microsoft.com/office/drawing/2014/main" id="{0BA0CC95-A02F-0932-3E0E-615FCE6B9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373" y="2842043"/>
            <a:ext cx="1478794" cy="14787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662033D-5C9F-F3B2-7B8F-064495F8E448}"/>
              </a:ext>
            </a:extLst>
          </p:cNvPr>
          <p:cNvPicPr>
            <a:picLocks noChangeAspect="1"/>
          </p:cNvPicPr>
          <p:nvPr/>
        </p:nvPicPr>
        <p:blipFill>
          <a:blip r:embed="rId4"/>
          <a:stretch>
            <a:fillRect/>
          </a:stretch>
        </p:blipFill>
        <p:spPr>
          <a:xfrm>
            <a:off x="611793" y="1632859"/>
            <a:ext cx="2673668" cy="617990"/>
          </a:xfrm>
          <a:prstGeom prst="rect">
            <a:avLst/>
          </a:prstGeom>
          <a:ln>
            <a:solidFill>
              <a:schemeClr val="tx1"/>
            </a:solidFill>
          </a:ln>
        </p:spPr>
      </p:pic>
      <p:pic>
        <p:nvPicPr>
          <p:cNvPr id="1028" name="Picture 4">
            <a:extLst>
              <a:ext uri="{FF2B5EF4-FFF2-40B4-BE49-F238E27FC236}">
                <a16:creationId xmlns:a16="http://schemas.microsoft.com/office/drawing/2014/main" id="{8F68BE11-13BD-A852-B350-9B3D1CF2F86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3528" y="1482659"/>
            <a:ext cx="1204944" cy="12049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86896D2-2C97-A3AF-40E5-3D2553D515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3527" y="3242677"/>
            <a:ext cx="1204945" cy="12049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94A2867-4BD6-3D49-4F8B-2EBFE23F10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93526" y="4772868"/>
            <a:ext cx="1204946" cy="12049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60BA672-BFEA-607C-757D-947674DBB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833" y="2842043"/>
            <a:ext cx="1478794" cy="14787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C06670D-5EDE-F91B-C392-851A493A1DDD}"/>
              </a:ext>
            </a:extLst>
          </p:cNvPr>
          <p:cNvPicPr>
            <a:picLocks noChangeAspect="1"/>
          </p:cNvPicPr>
          <p:nvPr/>
        </p:nvPicPr>
        <p:blipFill>
          <a:blip r:embed="rId4"/>
          <a:stretch>
            <a:fillRect/>
          </a:stretch>
        </p:blipFill>
        <p:spPr>
          <a:xfrm>
            <a:off x="8431509" y="5135402"/>
            <a:ext cx="2673668" cy="617990"/>
          </a:xfrm>
          <a:prstGeom prst="rect">
            <a:avLst/>
          </a:prstGeom>
          <a:ln>
            <a:solidFill>
              <a:schemeClr val="tx1"/>
            </a:solidFill>
          </a:ln>
        </p:spPr>
      </p:pic>
      <p:sp>
        <p:nvSpPr>
          <p:cNvPr id="10" name="Arrow: Down 9">
            <a:extLst>
              <a:ext uri="{FF2B5EF4-FFF2-40B4-BE49-F238E27FC236}">
                <a16:creationId xmlns:a16="http://schemas.microsoft.com/office/drawing/2014/main" id="{6F286237-159F-8BC4-EBE5-486748320D36}"/>
              </a:ext>
            </a:extLst>
          </p:cNvPr>
          <p:cNvSpPr/>
          <p:nvPr/>
        </p:nvSpPr>
        <p:spPr>
          <a:xfrm>
            <a:off x="2423658" y="2250849"/>
            <a:ext cx="268695" cy="436754"/>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2" name="Arrow: Down 11">
            <a:extLst>
              <a:ext uri="{FF2B5EF4-FFF2-40B4-BE49-F238E27FC236}">
                <a16:creationId xmlns:a16="http://schemas.microsoft.com/office/drawing/2014/main" id="{3A4E2F38-ACAE-368D-0603-E2A607CA69FB}"/>
              </a:ext>
            </a:extLst>
          </p:cNvPr>
          <p:cNvSpPr/>
          <p:nvPr/>
        </p:nvSpPr>
        <p:spPr>
          <a:xfrm rot="14105059">
            <a:off x="4257225" y="1762893"/>
            <a:ext cx="268695" cy="2104304"/>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3" name="Arrow: Down 12">
            <a:extLst>
              <a:ext uri="{FF2B5EF4-FFF2-40B4-BE49-F238E27FC236}">
                <a16:creationId xmlns:a16="http://schemas.microsoft.com/office/drawing/2014/main" id="{FE462A0F-ABF8-509B-BFC1-630BEBE6F950}"/>
              </a:ext>
            </a:extLst>
          </p:cNvPr>
          <p:cNvSpPr/>
          <p:nvPr/>
        </p:nvSpPr>
        <p:spPr>
          <a:xfrm rot="16200000">
            <a:off x="4232048" y="2747298"/>
            <a:ext cx="268695" cy="1828958"/>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4" name="Arrow: Down 13">
            <a:extLst>
              <a:ext uri="{FF2B5EF4-FFF2-40B4-BE49-F238E27FC236}">
                <a16:creationId xmlns:a16="http://schemas.microsoft.com/office/drawing/2014/main" id="{18164018-3377-30B5-B46F-441E9561F02E}"/>
              </a:ext>
            </a:extLst>
          </p:cNvPr>
          <p:cNvSpPr/>
          <p:nvPr/>
        </p:nvSpPr>
        <p:spPr>
          <a:xfrm rot="17977172">
            <a:off x="4203851" y="3512426"/>
            <a:ext cx="268695" cy="2015988"/>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5" name="Arrow: Down 14">
            <a:extLst>
              <a:ext uri="{FF2B5EF4-FFF2-40B4-BE49-F238E27FC236}">
                <a16:creationId xmlns:a16="http://schemas.microsoft.com/office/drawing/2014/main" id="{8ADAC50B-0555-12AB-FEFE-A904A4B3D0FF}"/>
              </a:ext>
            </a:extLst>
          </p:cNvPr>
          <p:cNvSpPr/>
          <p:nvPr/>
        </p:nvSpPr>
        <p:spPr>
          <a:xfrm rot="17801613">
            <a:off x="7716374" y="1872207"/>
            <a:ext cx="268695" cy="2104304"/>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6" name="Arrow: Down 15">
            <a:extLst>
              <a:ext uri="{FF2B5EF4-FFF2-40B4-BE49-F238E27FC236}">
                <a16:creationId xmlns:a16="http://schemas.microsoft.com/office/drawing/2014/main" id="{08BD21B0-229D-E2B2-32A2-143AD1D9468B}"/>
              </a:ext>
            </a:extLst>
          </p:cNvPr>
          <p:cNvSpPr/>
          <p:nvPr/>
        </p:nvSpPr>
        <p:spPr>
          <a:xfrm rot="16200000">
            <a:off x="7691197" y="2856612"/>
            <a:ext cx="268695" cy="1828958"/>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7" name="Arrow: Down 16">
            <a:extLst>
              <a:ext uri="{FF2B5EF4-FFF2-40B4-BE49-F238E27FC236}">
                <a16:creationId xmlns:a16="http://schemas.microsoft.com/office/drawing/2014/main" id="{25D025E2-4455-6F50-C7BD-B569DDDFBD7F}"/>
              </a:ext>
            </a:extLst>
          </p:cNvPr>
          <p:cNvSpPr/>
          <p:nvPr/>
        </p:nvSpPr>
        <p:spPr>
          <a:xfrm rot="14576636">
            <a:off x="7663000" y="3621740"/>
            <a:ext cx="268695" cy="2015988"/>
          </a:xfrm>
          <a:prstGeom prst="down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20" name="Picture 19">
            <a:extLst>
              <a:ext uri="{FF2B5EF4-FFF2-40B4-BE49-F238E27FC236}">
                <a16:creationId xmlns:a16="http://schemas.microsoft.com/office/drawing/2014/main" id="{BE720A1B-9F7C-2E47-5736-FFAACD9B0563}"/>
              </a:ext>
            </a:extLst>
          </p:cNvPr>
          <p:cNvPicPr>
            <a:picLocks noChangeAspect="1"/>
          </p:cNvPicPr>
          <p:nvPr/>
        </p:nvPicPr>
        <p:blipFill>
          <a:blip r:embed="rId4"/>
          <a:stretch>
            <a:fillRect/>
          </a:stretch>
        </p:blipFill>
        <p:spPr>
          <a:xfrm>
            <a:off x="637819" y="5162846"/>
            <a:ext cx="2673668" cy="617990"/>
          </a:xfrm>
          <a:prstGeom prst="rect">
            <a:avLst/>
          </a:prstGeom>
          <a:ln>
            <a:solidFill>
              <a:schemeClr val="tx1"/>
            </a:solidFill>
          </a:ln>
        </p:spPr>
      </p:pic>
    </p:spTree>
    <p:extLst>
      <p:ext uri="{BB962C8B-B14F-4D97-AF65-F5344CB8AC3E}">
        <p14:creationId xmlns:p14="http://schemas.microsoft.com/office/powerpoint/2010/main" val="275876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par>
                                <p:cTn id="27" presetID="10"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500"/>
                                        <p:tgtEl>
                                          <p:spTgt spid="1030"/>
                                        </p:tgtEl>
                                      </p:cBhvr>
                                    </p:animEffect>
                                  </p:childTnLst>
                                </p:cTn>
                              </p:par>
                              <p:par>
                                <p:cTn id="30" presetID="10" presetClass="entr" presetSubtype="0" fill="hold" nodeType="withEffect">
                                  <p:stCondLst>
                                    <p:cond delay="0"/>
                                  </p:stCondLst>
                                  <p:childTnLst>
                                    <p:set>
                                      <p:cBhvr>
                                        <p:cTn id="31" dur="1" fill="hold">
                                          <p:stCondLst>
                                            <p:cond delay="0"/>
                                          </p:stCondLst>
                                        </p:cTn>
                                        <p:tgtEl>
                                          <p:spTgt spid="1034"/>
                                        </p:tgtEl>
                                        <p:attrNameLst>
                                          <p:attrName>style.visibility</p:attrName>
                                        </p:attrNameLst>
                                      </p:cBhvr>
                                      <p:to>
                                        <p:strVal val="visible"/>
                                      </p:to>
                                    </p:set>
                                    <p:animEffect transition="in" filter="fade">
                                      <p:cBhvr>
                                        <p:cTn id="32" dur="500"/>
                                        <p:tgtEl>
                                          <p:spTgt spid="103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0" grpId="0" animBg="1"/>
      <p:bldP spid="12" grpId="0" animBg="1"/>
      <p:bldP spid="13" grpId="0" animBg="1"/>
      <p:bldP spid="14" grpId="0" animBg="1"/>
      <p:bldP spid="15" grpId="0" animBg="1"/>
      <p:bldP spid="16"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2B37-7E50-E98E-6E1C-7854A84138B3}"/>
              </a:ext>
            </a:extLst>
          </p:cNvPr>
          <p:cNvSpPr>
            <a:spLocks noGrp="1"/>
          </p:cNvSpPr>
          <p:nvPr>
            <p:ph type="title"/>
          </p:nvPr>
        </p:nvSpPr>
        <p:spPr>
          <a:xfrm>
            <a:off x="5003135" y="578593"/>
            <a:ext cx="2961408" cy="753161"/>
          </a:xfrm>
        </p:spPr>
        <p:txBody>
          <a:bodyPr>
            <a:normAutofit/>
          </a:bodyPr>
          <a:lstStyle/>
          <a:p>
            <a:r>
              <a:rPr lang="en-CA"/>
              <a:t>Dangers</a:t>
            </a:r>
          </a:p>
        </p:txBody>
      </p:sp>
      <p:pic>
        <p:nvPicPr>
          <p:cNvPr id="2050" name="Picture 2" descr="Spike Jonze's Her: Sci-fi as social criticism - BBC Culture">
            <a:extLst>
              <a:ext uri="{FF2B5EF4-FFF2-40B4-BE49-F238E27FC236}">
                <a16:creationId xmlns:a16="http://schemas.microsoft.com/office/drawing/2014/main" id="{31719068-1EEA-BC15-68FC-6EEB0B55B1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0273" y="3110286"/>
            <a:ext cx="3855379" cy="21686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0233BDC-E82D-1AB6-C8D6-23BDCFDA26D4}"/>
              </a:ext>
            </a:extLst>
          </p:cNvPr>
          <p:cNvSpPr txBox="1"/>
          <p:nvPr/>
        </p:nvSpPr>
        <p:spPr>
          <a:xfrm>
            <a:off x="1696151" y="5466822"/>
            <a:ext cx="3771900" cy="646331"/>
          </a:xfrm>
          <a:prstGeom prst="rect">
            <a:avLst/>
          </a:prstGeom>
          <a:noFill/>
        </p:spPr>
        <p:txBody>
          <a:bodyPr wrap="square" rtlCol="0">
            <a:spAutoFit/>
          </a:bodyPr>
          <a:lstStyle/>
          <a:p>
            <a:r>
              <a:rPr lang="en-CA"/>
              <a:t>Bots that say what we </a:t>
            </a:r>
            <a:r>
              <a:rPr lang="en-CA" i="1"/>
              <a:t>want to hear</a:t>
            </a:r>
            <a:r>
              <a:rPr lang="en-CA"/>
              <a:t> instead of what is truthful or accurate</a:t>
            </a:r>
          </a:p>
        </p:txBody>
      </p:sp>
      <p:sp>
        <p:nvSpPr>
          <p:cNvPr id="5" name="TextBox 4">
            <a:extLst>
              <a:ext uri="{FF2B5EF4-FFF2-40B4-BE49-F238E27FC236}">
                <a16:creationId xmlns:a16="http://schemas.microsoft.com/office/drawing/2014/main" id="{93062CA8-C69B-313E-5CC1-74A4D3A108CF}"/>
              </a:ext>
            </a:extLst>
          </p:cNvPr>
          <p:cNvSpPr txBox="1"/>
          <p:nvPr/>
        </p:nvSpPr>
        <p:spPr>
          <a:xfrm>
            <a:off x="1795211" y="2346664"/>
            <a:ext cx="3573780" cy="646331"/>
          </a:xfrm>
          <a:prstGeom prst="rect">
            <a:avLst/>
          </a:prstGeom>
          <a:noFill/>
        </p:spPr>
        <p:txBody>
          <a:bodyPr wrap="square" rtlCol="0">
            <a:spAutoFit/>
          </a:bodyPr>
          <a:lstStyle/>
          <a:p>
            <a:r>
              <a:rPr lang="en-CA"/>
              <a:t>Social Media </a:t>
            </a:r>
            <a:r>
              <a:rPr lang="en-CA">
                <a:sym typeface="Wingdings" panose="05000000000000000000" pitchFamily="2" charset="2"/>
              </a:rPr>
              <a:t> </a:t>
            </a:r>
            <a:r>
              <a:rPr lang="en-CA"/>
              <a:t>Race for attention</a:t>
            </a:r>
          </a:p>
          <a:p>
            <a:r>
              <a:rPr lang="en-CA"/>
              <a:t>Generative AI </a:t>
            </a:r>
            <a:r>
              <a:rPr lang="en-CA">
                <a:sym typeface="Wingdings" panose="05000000000000000000" pitchFamily="2" charset="2"/>
              </a:rPr>
              <a:t> </a:t>
            </a:r>
            <a:r>
              <a:rPr lang="en-CA"/>
              <a:t>Race for intimacy</a:t>
            </a:r>
          </a:p>
        </p:txBody>
      </p:sp>
      <p:pic>
        <p:nvPicPr>
          <p:cNvPr id="1026" name="Picture 2">
            <a:extLst>
              <a:ext uri="{FF2B5EF4-FFF2-40B4-BE49-F238E27FC236}">
                <a16:creationId xmlns:a16="http://schemas.microsoft.com/office/drawing/2014/main" id="{5242B5EF-2234-0CFA-A448-2B2B1EA9C1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6589" y="634009"/>
            <a:ext cx="598190" cy="5981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4469152-B43E-8E31-54C8-6243AEB71172}"/>
              </a:ext>
            </a:extLst>
          </p:cNvPr>
          <p:cNvSpPr txBox="1"/>
          <p:nvPr/>
        </p:nvSpPr>
        <p:spPr>
          <a:xfrm>
            <a:off x="1795211" y="1637564"/>
            <a:ext cx="3573780" cy="523220"/>
          </a:xfrm>
          <a:prstGeom prst="rect">
            <a:avLst/>
          </a:prstGeom>
          <a:noFill/>
        </p:spPr>
        <p:txBody>
          <a:bodyPr wrap="square" rtlCol="0">
            <a:spAutoFit/>
          </a:bodyPr>
          <a:lstStyle/>
          <a:p>
            <a:r>
              <a:rPr lang="en-CA" sz="2800" u="sng"/>
              <a:t>Synthetic Relationships</a:t>
            </a:r>
          </a:p>
        </p:txBody>
      </p:sp>
      <p:cxnSp>
        <p:nvCxnSpPr>
          <p:cNvPr id="6" name="Straight Arrow Connector 5">
            <a:extLst>
              <a:ext uri="{FF2B5EF4-FFF2-40B4-BE49-F238E27FC236}">
                <a16:creationId xmlns:a16="http://schemas.microsoft.com/office/drawing/2014/main" id="{88D3BF25-E0AC-A9CC-A43A-6B5C7E9C3F70}"/>
              </a:ext>
            </a:extLst>
          </p:cNvPr>
          <p:cNvCxnSpPr>
            <a:cxnSpLocks/>
          </p:cNvCxnSpPr>
          <p:nvPr/>
        </p:nvCxnSpPr>
        <p:spPr>
          <a:xfrm flipH="1">
            <a:off x="9325250" y="2763260"/>
            <a:ext cx="1" cy="2362922"/>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3BC116A-6AF3-3B55-D6AC-4F8DF289863C}"/>
              </a:ext>
            </a:extLst>
          </p:cNvPr>
          <p:cNvCxnSpPr>
            <a:cxnSpLocks/>
          </p:cNvCxnSpPr>
          <p:nvPr/>
        </p:nvCxnSpPr>
        <p:spPr>
          <a:xfrm flipH="1">
            <a:off x="8025716" y="3956371"/>
            <a:ext cx="259906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CD2678-17E1-5884-660E-4F1A5A3938EB}"/>
              </a:ext>
            </a:extLst>
          </p:cNvPr>
          <p:cNvSpPr txBox="1"/>
          <p:nvPr/>
        </p:nvSpPr>
        <p:spPr>
          <a:xfrm>
            <a:off x="8852755" y="2346664"/>
            <a:ext cx="1363925" cy="369332"/>
          </a:xfrm>
          <a:prstGeom prst="rect">
            <a:avLst/>
          </a:prstGeom>
          <a:noFill/>
        </p:spPr>
        <p:txBody>
          <a:bodyPr wrap="square" rtlCol="0">
            <a:spAutoFit/>
          </a:bodyPr>
          <a:lstStyle/>
          <a:p>
            <a:r>
              <a:rPr lang="en-CA"/>
              <a:t>Fictional</a:t>
            </a:r>
          </a:p>
        </p:txBody>
      </p:sp>
      <p:sp>
        <p:nvSpPr>
          <p:cNvPr id="9" name="TextBox 8">
            <a:extLst>
              <a:ext uri="{FF2B5EF4-FFF2-40B4-BE49-F238E27FC236}">
                <a16:creationId xmlns:a16="http://schemas.microsoft.com/office/drawing/2014/main" id="{B5BDC297-0285-AF3E-2558-18C32F6A1AE0}"/>
              </a:ext>
            </a:extLst>
          </p:cNvPr>
          <p:cNvSpPr txBox="1"/>
          <p:nvPr/>
        </p:nvSpPr>
        <p:spPr>
          <a:xfrm>
            <a:off x="8852755" y="5282156"/>
            <a:ext cx="1183815" cy="369332"/>
          </a:xfrm>
          <a:prstGeom prst="rect">
            <a:avLst/>
          </a:prstGeom>
          <a:noFill/>
        </p:spPr>
        <p:txBody>
          <a:bodyPr wrap="square" rtlCol="0">
            <a:spAutoFit/>
          </a:bodyPr>
          <a:lstStyle/>
          <a:p>
            <a:r>
              <a:rPr lang="en-CA"/>
              <a:t>Physical</a:t>
            </a:r>
          </a:p>
        </p:txBody>
      </p:sp>
      <p:sp>
        <p:nvSpPr>
          <p:cNvPr id="10" name="TextBox 9">
            <a:extLst>
              <a:ext uri="{FF2B5EF4-FFF2-40B4-BE49-F238E27FC236}">
                <a16:creationId xmlns:a16="http://schemas.microsoft.com/office/drawing/2014/main" id="{6BA31307-8396-95A6-9682-0CC56238832C}"/>
              </a:ext>
            </a:extLst>
          </p:cNvPr>
          <p:cNvSpPr txBox="1"/>
          <p:nvPr/>
        </p:nvSpPr>
        <p:spPr>
          <a:xfrm>
            <a:off x="10966308" y="3760865"/>
            <a:ext cx="1363925" cy="369332"/>
          </a:xfrm>
          <a:prstGeom prst="rect">
            <a:avLst/>
          </a:prstGeom>
          <a:noFill/>
        </p:spPr>
        <p:txBody>
          <a:bodyPr wrap="square" rtlCol="0">
            <a:spAutoFit/>
          </a:bodyPr>
          <a:lstStyle/>
          <a:p>
            <a:r>
              <a:rPr lang="en-CA"/>
              <a:t>Artificial</a:t>
            </a:r>
          </a:p>
        </p:txBody>
      </p:sp>
      <p:sp>
        <p:nvSpPr>
          <p:cNvPr id="11" name="TextBox 10">
            <a:extLst>
              <a:ext uri="{FF2B5EF4-FFF2-40B4-BE49-F238E27FC236}">
                <a16:creationId xmlns:a16="http://schemas.microsoft.com/office/drawing/2014/main" id="{C514864A-FA77-7278-9E12-3BF7FB8D9D69}"/>
              </a:ext>
            </a:extLst>
          </p:cNvPr>
          <p:cNvSpPr txBox="1"/>
          <p:nvPr/>
        </p:nvSpPr>
        <p:spPr>
          <a:xfrm>
            <a:off x="6913220" y="3760865"/>
            <a:ext cx="979636" cy="369332"/>
          </a:xfrm>
          <a:prstGeom prst="rect">
            <a:avLst/>
          </a:prstGeom>
          <a:noFill/>
        </p:spPr>
        <p:txBody>
          <a:bodyPr wrap="square" rtlCol="0">
            <a:spAutoFit/>
          </a:bodyPr>
          <a:lstStyle/>
          <a:p>
            <a:r>
              <a:rPr lang="en-CA"/>
              <a:t>Natural</a:t>
            </a:r>
          </a:p>
        </p:txBody>
      </p:sp>
      <p:sp>
        <p:nvSpPr>
          <p:cNvPr id="16" name="TextBox 15">
            <a:extLst>
              <a:ext uri="{FF2B5EF4-FFF2-40B4-BE49-F238E27FC236}">
                <a16:creationId xmlns:a16="http://schemas.microsoft.com/office/drawing/2014/main" id="{873875A3-40EA-2F36-1F6E-74CEBD5C4E06}"/>
              </a:ext>
            </a:extLst>
          </p:cNvPr>
          <p:cNvSpPr txBox="1"/>
          <p:nvPr/>
        </p:nvSpPr>
        <p:spPr>
          <a:xfrm>
            <a:off x="7964543" y="1645714"/>
            <a:ext cx="3573780" cy="523220"/>
          </a:xfrm>
          <a:prstGeom prst="rect">
            <a:avLst/>
          </a:prstGeom>
          <a:noFill/>
        </p:spPr>
        <p:txBody>
          <a:bodyPr wrap="square" rtlCol="0">
            <a:spAutoFit/>
          </a:bodyPr>
          <a:lstStyle/>
          <a:p>
            <a:r>
              <a:rPr lang="en-CA" sz="2800" u="sng"/>
              <a:t>Synthetic Reality</a:t>
            </a:r>
          </a:p>
        </p:txBody>
      </p:sp>
    </p:spTree>
    <p:extLst>
      <p:ext uri="{BB962C8B-B14F-4D97-AF65-F5344CB8AC3E}">
        <p14:creationId xmlns:p14="http://schemas.microsoft.com/office/powerpoint/2010/main" val="372867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 grpId="0"/>
      <p:bldP spid="8" grpId="0"/>
      <p:bldP spid="9" grpId="0"/>
      <p:bldP spid="10" grpId="0"/>
      <p:bldP spid="11"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EB560623-DE9F-4031-620E-556E8CD9305B}"/>
              </a:ext>
            </a:extLst>
          </p:cNvPr>
          <p:cNvSpPr/>
          <p:nvPr/>
        </p:nvSpPr>
        <p:spPr>
          <a:xfrm>
            <a:off x="356238" y="872639"/>
            <a:ext cx="5699051" cy="5699051"/>
          </a:xfrm>
          <a:prstGeom prst="ellipse">
            <a:avLst/>
          </a:prstGeom>
          <a:solidFill>
            <a:srgbClr val="3EBEB2"/>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1"/>
          <a:lstStyle/>
          <a:p>
            <a:pPr algn="ctr"/>
            <a:r>
              <a:rPr lang="en-CA" sz="2400" b="1"/>
              <a:t>Algorithms</a:t>
            </a:r>
          </a:p>
        </p:txBody>
      </p:sp>
      <p:sp>
        <p:nvSpPr>
          <p:cNvPr id="6" name="Oval 5">
            <a:extLst>
              <a:ext uri="{FF2B5EF4-FFF2-40B4-BE49-F238E27FC236}">
                <a16:creationId xmlns:a16="http://schemas.microsoft.com/office/drawing/2014/main" id="{677AE66C-1760-46E3-4CB9-8A7D7A3A5FF6}"/>
              </a:ext>
            </a:extLst>
          </p:cNvPr>
          <p:cNvSpPr/>
          <p:nvPr/>
        </p:nvSpPr>
        <p:spPr>
          <a:xfrm>
            <a:off x="1210322" y="2164591"/>
            <a:ext cx="4016632" cy="4016632"/>
          </a:xfrm>
          <a:prstGeom prst="ellipse">
            <a:avLst/>
          </a:prstGeom>
          <a:solidFill>
            <a:srgbClr val="EE8E39"/>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1"/>
          <a:lstStyle/>
          <a:p>
            <a:pPr algn="ctr"/>
            <a:r>
              <a:rPr lang="en-CA" sz="2400" b="1"/>
              <a:t>Artificial Intelligence</a:t>
            </a:r>
          </a:p>
        </p:txBody>
      </p:sp>
      <p:sp>
        <p:nvSpPr>
          <p:cNvPr id="7" name="Oval 6">
            <a:extLst>
              <a:ext uri="{FF2B5EF4-FFF2-40B4-BE49-F238E27FC236}">
                <a16:creationId xmlns:a16="http://schemas.microsoft.com/office/drawing/2014/main" id="{35D2E57C-8C31-C852-38B8-74DC63C0FEB4}"/>
              </a:ext>
            </a:extLst>
          </p:cNvPr>
          <p:cNvSpPr/>
          <p:nvPr/>
        </p:nvSpPr>
        <p:spPr>
          <a:xfrm>
            <a:off x="1993650" y="3341312"/>
            <a:ext cx="2424223" cy="2424223"/>
          </a:xfrm>
          <a:prstGeom prst="ellipse">
            <a:avLst/>
          </a:prstGeom>
          <a:solidFill>
            <a:srgbClr val="D65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a:t>Machine Learning</a:t>
            </a:r>
          </a:p>
        </p:txBody>
      </p:sp>
      <p:graphicFrame>
        <p:nvGraphicFramePr>
          <p:cNvPr id="8" name="Diagram 7">
            <a:extLst>
              <a:ext uri="{FF2B5EF4-FFF2-40B4-BE49-F238E27FC236}">
                <a16:creationId xmlns:a16="http://schemas.microsoft.com/office/drawing/2014/main" id="{61BE1234-DAB2-0B17-6969-AD0EEC3C906E}"/>
              </a:ext>
            </a:extLst>
          </p:cNvPr>
          <p:cNvGraphicFramePr/>
          <p:nvPr>
            <p:extLst>
              <p:ext uri="{D42A27DB-BD31-4B8C-83A1-F6EECF244321}">
                <p14:modId xmlns:p14="http://schemas.microsoft.com/office/powerpoint/2010/main" val="2794217836"/>
              </p:ext>
            </p:extLst>
          </p:nvPr>
        </p:nvGraphicFramePr>
        <p:xfrm>
          <a:off x="6315418" y="1136841"/>
          <a:ext cx="5482305" cy="5170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076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E3D5667E-5CD9-4AED-9902-8663E1AF907A}"/>
                                            </p:graphicEl>
                                          </p:spTgt>
                                        </p:tgtEl>
                                        <p:attrNameLst>
                                          <p:attrName>style.visibility</p:attrName>
                                        </p:attrNameLst>
                                      </p:cBhvr>
                                      <p:to>
                                        <p:strVal val="visible"/>
                                      </p:to>
                                    </p:set>
                                    <p:animEffect transition="in" filter="fade">
                                      <p:cBhvr>
                                        <p:cTn id="10" dur="500"/>
                                        <p:tgtEl>
                                          <p:spTgt spid="8">
                                            <p:graphicEl>
                                              <a:dgm id="{E3D5667E-5CD9-4AED-9902-8663E1AF907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A6E27707-020F-461C-8F5A-AF86C92583B1}"/>
                                            </p:graphicEl>
                                          </p:spTgt>
                                        </p:tgtEl>
                                        <p:attrNameLst>
                                          <p:attrName>style.visibility</p:attrName>
                                        </p:attrNameLst>
                                      </p:cBhvr>
                                      <p:to>
                                        <p:strVal val="visible"/>
                                      </p:to>
                                    </p:set>
                                    <p:animEffect transition="in" filter="fade">
                                      <p:cBhvr>
                                        <p:cTn id="13" dur="500"/>
                                        <p:tgtEl>
                                          <p:spTgt spid="8">
                                            <p:graphicEl>
                                              <a:dgm id="{A6E27707-020F-461C-8F5A-AF86C92583B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graphicEl>
                                              <a:dgm id="{8597C5CD-55B7-46F8-97B9-AD6D0D599A13}"/>
                                            </p:graphicEl>
                                          </p:spTgt>
                                        </p:tgtEl>
                                        <p:attrNameLst>
                                          <p:attrName>style.visibility</p:attrName>
                                        </p:attrNameLst>
                                      </p:cBhvr>
                                      <p:to>
                                        <p:strVal val="visible"/>
                                      </p:to>
                                    </p:set>
                                    <p:animEffect transition="in" filter="fade">
                                      <p:cBhvr>
                                        <p:cTn id="21" dur="500"/>
                                        <p:tgtEl>
                                          <p:spTgt spid="8">
                                            <p:graphicEl>
                                              <a:dgm id="{8597C5CD-55B7-46F8-97B9-AD6D0D599A1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graphicEl>
                                              <a:dgm id="{1C1B9657-5DAE-40DC-8666-DACB1DD569C3}"/>
                                            </p:graphicEl>
                                          </p:spTgt>
                                        </p:tgtEl>
                                        <p:attrNameLst>
                                          <p:attrName>style.visibility</p:attrName>
                                        </p:attrNameLst>
                                      </p:cBhvr>
                                      <p:to>
                                        <p:strVal val="visible"/>
                                      </p:to>
                                    </p:set>
                                    <p:animEffect transition="in" filter="fade">
                                      <p:cBhvr>
                                        <p:cTn id="24" dur="500"/>
                                        <p:tgtEl>
                                          <p:spTgt spid="8">
                                            <p:graphicEl>
                                              <a:dgm id="{1C1B9657-5DAE-40DC-8666-DACB1DD569C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graphicEl>
                                              <a:dgm id="{1F06F574-10D6-4B60-A1BB-364F0E31BD97}"/>
                                            </p:graphicEl>
                                          </p:spTgt>
                                        </p:tgtEl>
                                        <p:attrNameLst>
                                          <p:attrName>style.visibility</p:attrName>
                                        </p:attrNameLst>
                                      </p:cBhvr>
                                      <p:to>
                                        <p:strVal val="visible"/>
                                      </p:to>
                                    </p:set>
                                    <p:animEffect transition="in" filter="fade">
                                      <p:cBhvr>
                                        <p:cTn id="32" dur="500"/>
                                        <p:tgtEl>
                                          <p:spTgt spid="8">
                                            <p:graphicEl>
                                              <a:dgm id="{1F06F574-10D6-4B60-A1BB-364F0E31BD97}"/>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graphicEl>
                                              <a:dgm id="{C1878F84-654D-4E67-A40D-2A8DBDF9A8D2}"/>
                                            </p:graphicEl>
                                          </p:spTgt>
                                        </p:tgtEl>
                                        <p:attrNameLst>
                                          <p:attrName>style.visibility</p:attrName>
                                        </p:attrNameLst>
                                      </p:cBhvr>
                                      <p:to>
                                        <p:strVal val="visible"/>
                                      </p:to>
                                    </p:set>
                                    <p:animEffect transition="in" filter="fade">
                                      <p:cBhvr>
                                        <p:cTn id="35" dur="500"/>
                                        <p:tgtEl>
                                          <p:spTgt spid="8">
                                            <p:graphicEl>
                                              <a:dgm id="{C1878F84-654D-4E67-A40D-2A8DBDF9A8D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Graphic spid="8"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061B-9F10-6788-0C4A-EB72E6BE4D48}"/>
              </a:ext>
            </a:extLst>
          </p:cNvPr>
          <p:cNvSpPr>
            <a:spLocks noGrp="1"/>
          </p:cNvSpPr>
          <p:nvPr>
            <p:ph type="title"/>
          </p:nvPr>
        </p:nvSpPr>
        <p:spPr>
          <a:xfrm>
            <a:off x="407528" y="237854"/>
            <a:ext cx="10972800" cy="1143000"/>
          </a:xfrm>
        </p:spPr>
        <p:txBody>
          <a:bodyPr/>
          <a:lstStyle/>
          <a:p>
            <a:r>
              <a:rPr lang="en-CA"/>
              <a:t>What is generative AI?</a:t>
            </a:r>
          </a:p>
        </p:txBody>
      </p:sp>
      <p:sp>
        <p:nvSpPr>
          <p:cNvPr id="3" name="Content Placeholder 2">
            <a:extLst>
              <a:ext uri="{FF2B5EF4-FFF2-40B4-BE49-F238E27FC236}">
                <a16:creationId xmlns:a16="http://schemas.microsoft.com/office/drawing/2014/main" id="{3BF7F09D-8D6D-5CC1-F1B3-6F9FD367C6AE}"/>
              </a:ext>
            </a:extLst>
          </p:cNvPr>
          <p:cNvSpPr>
            <a:spLocks noGrp="1"/>
          </p:cNvSpPr>
          <p:nvPr>
            <p:ph idx="1"/>
          </p:nvPr>
        </p:nvSpPr>
        <p:spPr>
          <a:xfrm>
            <a:off x="407528" y="1418193"/>
            <a:ext cx="2559713" cy="700331"/>
          </a:xfrm>
        </p:spPr>
        <p:txBody>
          <a:bodyPr/>
          <a:lstStyle/>
          <a:p>
            <a:pPr marL="0" indent="0" algn="ctr">
              <a:buNone/>
            </a:pPr>
            <a:r>
              <a:rPr lang="en-CA"/>
              <a:t>Predictive AI</a:t>
            </a:r>
          </a:p>
        </p:txBody>
      </p:sp>
      <p:sp>
        <p:nvSpPr>
          <p:cNvPr id="4" name="Content Placeholder 2">
            <a:extLst>
              <a:ext uri="{FF2B5EF4-FFF2-40B4-BE49-F238E27FC236}">
                <a16:creationId xmlns:a16="http://schemas.microsoft.com/office/drawing/2014/main" id="{735AB687-EBF8-3181-FF5A-0BF2118031E4}"/>
              </a:ext>
            </a:extLst>
          </p:cNvPr>
          <p:cNvSpPr txBox="1">
            <a:spLocks/>
          </p:cNvSpPr>
          <p:nvPr/>
        </p:nvSpPr>
        <p:spPr>
          <a:xfrm>
            <a:off x="3277919" y="1419720"/>
            <a:ext cx="2808591" cy="631965"/>
          </a:xfrm>
          <a:prstGeom prst="rect">
            <a:avLst/>
          </a:prstGeom>
        </p:spPr>
        <p:txBody>
          <a:bodyPr vert="horz" lIns="121920" tIns="60960" rIns="121920" bIns="60960" rtlCol="0">
            <a:normAutofit/>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None/>
            </a:pPr>
            <a:r>
              <a:rPr lang="en-CA" sz="3200"/>
              <a:t>Generative AI</a:t>
            </a:r>
          </a:p>
        </p:txBody>
      </p:sp>
      <p:pic>
        <p:nvPicPr>
          <p:cNvPr id="5" name="Picture 2">
            <a:extLst>
              <a:ext uri="{FF2B5EF4-FFF2-40B4-BE49-F238E27FC236}">
                <a16:creationId xmlns:a16="http://schemas.microsoft.com/office/drawing/2014/main" id="{4E6918D7-6E48-B698-65ED-4488019F90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918089" y="2412551"/>
            <a:ext cx="1540307" cy="15403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231830D7-C413-8AEA-ED81-41FDA498DAC6}"/>
              </a:ext>
            </a:extLst>
          </p:cNvPr>
          <p:cNvPicPr>
            <a:picLocks noChangeAspect="1"/>
          </p:cNvPicPr>
          <p:nvPr/>
        </p:nvPicPr>
        <p:blipFill>
          <a:blip r:embed="rId4"/>
          <a:stretch>
            <a:fillRect/>
          </a:stretch>
        </p:blipFill>
        <p:spPr>
          <a:xfrm>
            <a:off x="9119711" y="4505029"/>
            <a:ext cx="1766828" cy="975135"/>
          </a:xfrm>
          <a:prstGeom prst="rect">
            <a:avLst/>
          </a:prstGeom>
        </p:spPr>
      </p:pic>
      <p:sp>
        <p:nvSpPr>
          <p:cNvPr id="6" name="Arrow: Down 5">
            <a:extLst>
              <a:ext uri="{FF2B5EF4-FFF2-40B4-BE49-F238E27FC236}">
                <a16:creationId xmlns:a16="http://schemas.microsoft.com/office/drawing/2014/main" id="{45EE8208-8328-F613-804E-50F2133CC7A0}"/>
              </a:ext>
            </a:extLst>
          </p:cNvPr>
          <p:cNvSpPr/>
          <p:nvPr/>
        </p:nvSpPr>
        <p:spPr>
          <a:xfrm>
            <a:off x="1387992" y="4224054"/>
            <a:ext cx="600501" cy="830997"/>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400"/>
          </a:p>
        </p:txBody>
      </p:sp>
      <p:sp>
        <p:nvSpPr>
          <p:cNvPr id="7" name="TextBox 6">
            <a:extLst>
              <a:ext uri="{FF2B5EF4-FFF2-40B4-BE49-F238E27FC236}">
                <a16:creationId xmlns:a16="http://schemas.microsoft.com/office/drawing/2014/main" id="{3ED263EE-8EAE-0498-F435-CA81D8234CB2}"/>
              </a:ext>
            </a:extLst>
          </p:cNvPr>
          <p:cNvSpPr txBox="1"/>
          <p:nvPr/>
        </p:nvSpPr>
        <p:spPr>
          <a:xfrm>
            <a:off x="1077219" y="5353517"/>
            <a:ext cx="1222047" cy="492443"/>
          </a:xfrm>
          <a:prstGeom prst="rect">
            <a:avLst/>
          </a:prstGeom>
          <a:solidFill>
            <a:schemeClr val="bg1"/>
          </a:solidFill>
          <a:ln w="38100">
            <a:solidFill>
              <a:schemeClr val="tx1"/>
            </a:solidFill>
          </a:ln>
        </p:spPr>
        <p:txBody>
          <a:bodyPr wrap="square" rtlCol="0">
            <a:noAutofit/>
          </a:bodyPr>
          <a:lstStyle/>
          <a:p>
            <a:pPr algn="ctr"/>
            <a:r>
              <a:rPr lang="en-CA" sz="2400"/>
              <a:t>Cat</a:t>
            </a:r>
          </a:p>
        </p:txBody>
      </p:sp>
      <p:pic>
        <p:nvPicPr>
          <p:cNvPr id="8" name="Picture 2">
            <a:extLst>
              <a:ext uri="{FF2B5EF4-FFF2-40B4-BE49-F238E27FC236}">
                <a16:creationId xmlns:a16="http://schemas.microsoft.com/office/drawing/2014/main" id="{B0DD9A77-3BFA-391C-7BC0-CC988F717C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3912063" y="4391473"/>
            <a:ext cx="1540307" cy="1540307"/>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14459E50-9CCC-1548-0CEC-44E300F49D80}"/>
              </a:ext>
            </a:extLst>
          </p:cNvPr>
          <p:cNvSpPr/>
          <p:nvPr/>
        </p:nvSpPr>
        <p:spPr>
          <a:xfrm>
            <a:off x="4381966" y="3268524"/>
            <a:ext cx="600501" cy="830997"/>
          </a:xfrm>
          <a:prstGeom prst="down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sz="2400"/>
          </a:p>
        </p:txBody>
      </p:sp>
      <p:sp>
        <p:nvSpPr>
          <p:cNvPr id="10" name="TextBox 9">
            <a:extLst>
              <a:ext uri="{FF2B5EF4-FFF2-40B4-BE49-F238E27FC236}">
                <a16:creationId xmlns:a16="http://schemas.microsoft.com/office/drawing/2014/main" id="{22F3ADAB-5514-78BE-5735-42B63F1B2C4E}"/>
              </a:ext>
            </a:extLst>
          </p:cNvPr>
          <p:cNvSpPr txBox="1"/>
          <p:nvPr/>
        </p:nvSpPr>
        <p:spPr>
          <a:xfrm>
            <a:off x="4071193" y="2498371"/>
            <a:ext cx="1222047" cy="492443"/>
          </a:xfrm>
          <a:prstGeom prst="rect">
            <a:avLst/>
          </a:prstGeom>
          <a:solidFill>
            <a:schemeClr val="bg1"/>
          </a:solidFill>
          <a:ln w="38100">
            <a:solidFill>
              <a:schemeClr val="tx1"/>
            </a:solidFill>
          </a:ln>
        </p:spPr>
        <p:txBody>
          <a:bodyPr wrap="square" rtlCol="0">
            <a:noAutofit/>
          </a:bodyPr>
          <a:lstStyle/>
          <a:p>
            <a:pPr algn="ctr"/>
            <a:r>
              <a:rPr lang="en-CA" sz="2400"/>
              <a:t>Cat</a:t>
            </a:r>
          </a:p>
        </p:txBody>
      </p:sp>
      <p:sp>
        <p:nvSpPr>
          <p:cNvPr id="11" name="Content Placeholder 2">
            <a:extLst>
              <a:ext uri="{FF2B5EF4-FFF2-40B4-BE49-F238E27FC236}">
                <a16:creationId xmlns:a16="http://schemas.microsoft.com/office/drawing/2014/main" id="{CC63B4A3-FAF4-F18C-088A-13BB704D7BF5}"/>
              </a:ext>
            </a:extLst>
          </p:cNvPr>
          <p:cNvSpPr txBox="1">
            <a:spLocks/>
          </p:cNvSpPr>
          <p:nvPr/>
        </p:nvSpPr>
        <p:spPr>
          <a:xfrm>
            <a:off x="7111608" y="1418193"/>
            <a:ext cx="3821373" cy="934779"/>
          </a:xfrm>
          <a:prstGeom prst="rect">
            <a:avLst/>
          </a:prstGeom>
        </p:spPr>
        <p:txBody>
          <a:bodyPr vert="horz" lIns="121920" tIns="60960" rIns="121920" bIns="60960" rtlCol="0">
            <a:normAutofit/>
          </a:bodyPr>
          <a:lst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None/>
            </a:pPr>
            <a:r>
              <a:rPr lang="en-CA" sz="3200"/>
              <a:t>Uses of Generative AI</a:t>
            </a:r>
          </a:p>
        </p:txBody>
      </p:sp>
      <p:pic>
        <p:nvPicPr>
          <p:cNvPr id="12" name="Picture 2">
            <a:extLst>
              <a:ext uri="{FF2B5EF4-FFF2-40B4-BE49-F238E27FC236}">
                <a16:creationId xmlns:a16="http://schemas.microsoft.com/office/drawing/2014/main" id="{7FA27F3B-9DC4-24B0-26E6-2C426D22EE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6267" y="2412873"/>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B917F486-FEA4-8838-4F97-4F34AA3CF2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7528" y="4478007"/>
            <a:ext cx="1120477" cy="11204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AFA12F6-179C-827F-D241-6DF0B14FFC1E}"/>
              </a:ext>
            </a:extLst>
          </p:cNvPr>
          <p:cNvSpPr txBox="1"/>
          <p:nvPr/>
        </p:nvSpPr>
        <p:spPr>
          <a:xfrm>
            <a:off x="7276743" y="3347780"/>
            <a:ext cx="1222047" cy="492443"/>
          </a:xfrm>
          <a:prstGeom prst="rect">
            <a:avLst/>
          </a:prstGeom>
          <a:solidFill>
            <a:schemeClr val="bg1"/>
          </a:solidFill>
          <a:ln w="38100">
            <a:solidFill>
              <a:schemeClr val="tx1"/>
            </a:solidFill>
          </a:ln>
        </p:spPr>
        <p:txBody>
          <a:bodyPr wrap="square" rtlCol="0">
            <a:noAutofit/>
          </a:bodyPr>
          <a:lstStyle/>
          <a:p>
            <a:pPr algn="ctr"/>
            <a:r>
              <a:rPr lang="en-CA" sz="2400"/>
              <a:t>Images</a:t>
            </a:r>
          </a:p>
        </p:txBody>
      </p:sp>
      <p:sp>
        <p:nvSpPr>
          <p:cNvPr id="15" name="TextBox 14">
            <a:extLst>
              <a:ext uri="{FF2B5EF4-FFF2-40B4-BE49-F238E27FC236}">
                <a16:creationId xmlns:a16="http://schemas.microsoft.com/office/drawing/2014/main" id="{FD7BD886-11C3-12A8-2F88-22C72215EEB3}"/>
              </a:ext>
            </a:extLst>
          </p:cNvPr>
          <p:cNvSpPr txBox="1"/>
          <p:nvPr/>
        </p:nvSpPr>
        <p:spPr>
          <a:xfrm>
            <a:off x="9379103" y="3347017"/>
            <a:ext cx="1222047" cy="492443"/>
          </a:xfrm>
          <a:prstGeom prst="rect">
            <a:avLst/>
          </a:prstGeom>
          <a:solidFill>
            <a:schemeClr val="bg1"/>
          </a:solidFill>
          <a:ln w="38100">
            <a:solidFill>
              <a:schemeClr val="tx1"/>
            </a:solidFill>
          </a:ln>
        </p:spPr>
        <p:txBody>
          <a:bodyPr wrap="square" rtlCol="0">
            <a:noAutofit/>
          </a:bodyPr>
          <a:lstStyle/>
          <a:p>
            <a:pPr algn="ctr"/>
            <a:r>
              <a:rPr lang="en-CA" sz="2400"/>
              <a:t>Sound</a:t>
            </a:r>
          </a:p>
        </p:txBody>
      </p:sp>
      <p:sp>
        <p:nvSpPr>
          <p:cNvPr id="16" name="TextBox 15">
            <a:extLst>
              <a:ext uri="{FF2B5EF4-FFF2-40B4-BE49-F238E27FC236}">
                <a16:creationId xmlns:a16="http://schemas.microsoft.com/office/drawing/2014/main" id="{EF581050-182A-E6FF-2296-09B83E269C43}"/>
              </a:ext>
            </a:extLst>
          </p:cNvPr>
          <p:cNvSpPr txBox="1"/>
          <p:nvPr/>
        </p:nvSpPr>
        <p:spPr>
          <a:xfrm>
            <a:off x="7117612" y="5432308"/>
            <a:ext cx="1540307" cy="499472"/>
          </a:xfrm>
          <a:prstGeom prst="rect">
            <a:avLst/>
          </a:prstGeom>
          <a:solidFill>
            <a:schemeClr val="bg1"/>
          </a:solidFill>
          <a:ln w="38100">
            <a:solidFill>
              <a:schemeClr val="tx1"/>
            </a:solidFill>
          </a:ln>
        </p:spPr>
        <p:txBody>
          <a:bodyPr wrap="square" rtlCol="0" anchor="ctr">
            <a:noAutofit/>
          </a:bodyPr>
          <a:lstStyle/>
          <a:p>
            <a:pPr algn="ctr"/>
            <a:r>
              <a:rPr lang="en-CA" sz="2400"/>
              <a:t>Design</a:t>
            </a:r>
          </a:p>
        </p:txBody>
      </p:sp>
      <p:sp>
        <p:nvSpPr>
          <p:cNvPr id="17" name="TextBox 16">
            <a:extLst>
              <a:ext uri="{FF2B5EF4-FFF2-40B4-BE49-F238E27FC236}">
                <a16:creationId xmlns:a16="http://schemas.microsoft.com/office/drawing/2014/main" id="{91BF9276-0AF4-0CCF-578A-7CD04F75DAB3}"/>
              </a:ext>
            </a:extLst>
          </p:cNvPr>
          <p:cNvSpPr txBox="1"/>
          <p:nvPr/>
        </p:nvSpPr>
        <p:spPr>
          <a:xfrm>
            <a:off x="9230421" y="5416916"/>
            <a:ext cx="1524975" cy="492443"/>
          </a:xfrm>
          <a:prstGeom prst="rect">
            <a:avLst/>
          </a:prstGeom>
          <a:solidFill>
            <a:schemeClr val="bg1"/>
          </a:solidFill>
          <a:ln w="38100">
            <a:solidFill>
              <a:schemeClr val="tx1"/>
            </a:solidFill>
          </a:ln>
        </p:spPr>
        <p:txBody>
          <a:bodyPr wrap="square" rtlCol="0">
            <a:noAutofit/>
          </a:bodyPr>
          <a:lstStyle/>
          <a:p>
            <a:pPr algn="ctr"/>
            <a:r>
              <a:rPr lang="en-CA" sz="2400"/>
              <a:t>Language</a:t>
            </a:r>
          </a:p>
        </p:txBody>
      </p:sp>
      <p:pic>
        <p:nvPicPr>
          <p:cNvPr id="2050" name="Picture 2">
            <a:extLst>
              <a:ext uri="{FF2B5EF4-FFF2-40B4-BE49-F238E27FC236}">
                <a16:creationId xmlns:a16="http://schemas.microsoft.com/office/drawing/2014/main" id="{20D0E466-BEE3-F022-E05C-91AB2A99D41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41223" y="2449758"/>
            <a:ext cx="898023" cy="89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7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2050"/>
                                        </p:tgtEl>
                                        <p:attrNameLst>
                                          <p:attrName>style.visibility</p:attrName>
                                        </p:attrNameLst>
                                      </p:cBhvr>
                                      <p:to>
                                        <p:strVal val="visible"/>
                                      </p:to>
                                    </p:set>
                                    <p:animEffect transition="in" filter="fade">
                                      <p:cBhvr>
                                        <p:cTn id="5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animBg="1"/>
      <p:bldP spid="7" grpId="0" animBg="1"/>
      <p:bldP spid="9" grpId="0" animBg="1"/>
      <p:bldP spid="10" grpId="0" animBg="1"/>
      <p:bldP spid="11" grpId="0"/>
      <p:bldP spid="14" grpId="0" animBg="1"/>
      <p:bldP spid="15" grpId="0" animBg="1"/>
      <p:bldP spid="16"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B2AF-80BC-5BA7-84B5-AF596F793640}"/>
              </a:ext>
            </a:extLst>
          </p:cNvPr>
          <p:cNvSpPr>
            <a:spLocks noGrp="1"/>
          </p:cNvSpPr>
          <p:nvPr>
            <p:ph type="title"/>
          </p:nvPr>
        </p:nvSpPr>
        <p:spPr>
          <a:xfrm>
            <a:off x="689707" y="366467"/>
            <a:ext cx="10515600" cy="1325563"/>
          </a:xfrm>
        </p:spPr>
        <p:txBody>
          <a:bodyPr/>
          <a:lstStyle/>
          <a:p>
            <a:pPr algn="ctr"/>
            <a:r>
              <a:rPr lang="en-CA"/>
              <a:t>How does </a:t>
            </a:r>
            <a:r>
              <a:rPr lang="en-CA" err="1"/>
              <a:t>ChatGPT</a:t>
            </a:r>
            <a:r>
              <a:rPr lang="en-CA"/>
              <a:t> work?</a:t>
            </a:r>
          </a:p>
        </p:txBody>
      </p:sp>
      <p:pic>
        <p:nvPicPr>
          <p:cNvPr id="2050" name="Picture 2">
            <a:extLst>
              <a:ext uri="{FF2B5EF4-FFF2-40B4-BE49-F238E27FC236}">
                <a16:creationId xmlns:a16="http://schemas.microsoft.com/office/drawing/2014/main" id="{77EF9630-B21C-E2D2-0FEB-7A45762D25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6110" y="3555295"/>
            <a:ext cx="1561123" cy="15611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E67F237-F860-9F13-C7F5-6C1DC92370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2182" y="3336465"/>
            <a:ext cx="1998785" cy="19987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7705EEA-4637-56F4-73DD-8F4D8C88E5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69404" y="3703788"/>
            <a:ext cx="1264138" cy="12641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C87208-9DCD-7233-79C8-63DD20F23320}"/>
              </a:ext>
            </a:extLst>
          </p:cNvPr>
          <p:cNvSpPr txBox="1"/>
          <p:nvPr/>
        </p:nvSpPr>
        <p:spPr>
          <a:xfrm>
            <a:off x="4950554" y="2620443"/>
            <a:ext cx="2242039" cy="584775"/>
          </a:xfrm>
          <a:prstGeom prst="rect">
            <a:avLst/>
          </a:prstGeom>
          <a:noFill/>
        </p:spPr>
        <p:txBody>
          <a:bodyPr wrap="square" rtlCol="0">
            <a:spAutoFit/>
          </a:bodyPr>
          <a:lstStyle/>
          <a:p>
            <a:pPr algn="ctr"/>
            <a:r>
              <a:rPr lang="en-CA" sz="3200"/>
              <a:t>Relatedness</a:t>
            </a:r>
          </a:p>
        </p:txBody>
      </p:sp>
      <p:sp>
        <p:nvSpPr>
          <p:cNvPr id="4" name="TextBox 3">
            <a:extLst>
              <a:ext uri="{FF2B5EF4-FFF2-40B4-BE49-F238E27FC236}">
                <a16:creationId xmlns:a16="http://schemas.microsoft.com/office/drawing/2014/main" id="{1E34B65D-DCF4-73B3-308C-00686FB1A029}"/>
              </a:ext>
            </a:extLst>
          </p:cNvPr>
          <p:cNvSpPr txBox="1"/>
          <p:nvPr/>
        </p:nvSpPr>
        <p:spPr>
          <a:xfrm>
            <a:off x="1281226" y="2620443"/>
            <a:ext cx="2242039" cy="584775"/>
          </a:xfrm>
          <a:prstGeom prst="rect">
            <a:avLst/>
          </a:prstGeom>
          <a:noFill/>
        </p:spPr>
        <p:txBody>
          <a:bodyPr wrap="square" rtlCol="0">
            <a:spAutoFit/>
          </a:bodyPr>
          <a:lstStyle/>
          <a:p>
            <a:pPr algn="ctr"/>
            <a:r>
              <a:rPr lang="en-CA" sz="3200"/>
              <a:t>Statistics</a:t>
            </a:r>
          </a:p>
        </p:txBody>
      </p:sp>
      <p:sp>
        <p:nvSpPr>
          <p:cNvPr id="5" name="TextBox 4">
            <a:extLst>
              <a:ext uri="{FF2B5EF4-FFF2-40B4-BE49-F238E27FC236}">
                <a16:creationId xmlns:a16="http://schemas.microsoft.com/office/drawing/2014/main" id="{92C4181E-A055-4865-EDB3-E6A99D1A78B0}"/>
              </a:ext>
            </a:extLst>
          </p:cNvPr>
          <p:cNvSpPr txBox="1"/>
          <p:nvPr/>
        </p:nvSpPr>
        <p:spPr>
          <a:xfrm>
            <a:off x="8680453" y="2620443"/>
            <a:ext cx="2242039" cy="584775"/>
          </a:xfrm>
          <a:prstGeom prst="rect">
            <a:avLst/>
          </a:prstGeom>
          <a:noFill/>
        </p:spPr>
        <p:txBody>
          <a:bodyPr wrap="square" rtlCol="0">
            <a:spAutoFit/>
          </a:bodyPr>
          <a:lstStyle/>
          <a:p>
            <a:pPr algn="ctr"/>
            <a:r>
              <a:rPr lang="en-CA" sz="3200"/>
              <a:t>Feedback</a:t>
            </a:r>
          </a:p>
        </p:txBody>
      </p:sp>
    </p:spTree>
    <p:extLst>
      <p:ext uri="{BB962C8B-B14F-4D97-AF65-F5344CB8AC3E}">
        <p14:creationId xmlns:p14="http://schemas.microsoft.com/office/powerpoint/2010/main" val="2542629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50FC274-9E60-704A-F77E-97434F59B465}"/>
              </a:ext>
            </a:extLst>
          </p:cNvPr>
          <p:cNvSpPr txBox="1"/>
          <p:nvPr/>
        </p:nvSpPr>
        <p:spPr>
          <a:xfrm>
            <a:off x="2430585" y="2289908"/>
            <a:ext cx="5759937" cy="769441"/>
          </a:xfrm>
          <a:prstGeom prst="rect">
            <a:avLst/>
          </a:prstGeom>
          <a:noFill/>
        </p:spPr>
        <p:txBody>
          <a:bodyPr wrap="square" rtlCol="0">
            <a:spAutoFit/>
          </a:bodyPr>
          <a:lstStyle/>
          <a:p>
            <a:r>
              <a:rPr lang="en-CA" sz="4400"/>
              <a:t>The cat sat on the ___</a:t>
            </a:r>
          </a:p>
        </p:txBody>
      </p:sp>
      <p:sp>
        <p:nvSpPr>
          <p:cNvPr id="13" name="TextBox 12">
            <a:extLst>
              <a:ext uri="{FF2B5EF4-FFF2-40B4-BE49-F238E27FC236}">
                <a16:creationId xmlns:a16="http://schemas.microsoft.com/office/drawing/2014/main" id="{D5772B32-EC50-1705-0F18-3D2461D55DF8}"/>
              </a:ext>
            </a:extLst>
          </p:cNvPr>
          <p:cNvSpPr txBox="1"/>
          <p:nvPr/>
        </p:nvSpPr>
        <p:spPr>
          <a:xfrm>
            <a:off x="6678246" y="3130437"/>
            <a:ext cx="1817075" cy="2800767"/>
          </a:xfrm>
          <a:prstGeom prst="rect">
            <a:avLst/>
          </a:prstGeom>
          <a:noFill/>
        </p:spPr>
        <p:txBody>
          <a:bodyPr wrap="square" rtlCol="0">
            <a:spAutoFit/>
          </a:bodyPr>
          <a:lstStyle/>
          <a:p>
            <a:r>
              <a:rPr lang="en-CA" sz="4400"/>
              <a:t>mat</a:t>
            </a:r>
          </a:p>
          <a:p>
            <a:r>
              <a:rPr lang="en-CA" sz="4400"/>
              <a:t>floor</a:t>
            </a:r>
          </a:p>
          <a:p>
            <a:r>
              <a:rPr lang="en-CA" sz="4400"/>
              <a:t>…</a:t>
            </a:r>
          </a:p>
          <a:p>
            <a:r>
              <a:rPr lang="en-CA" sz="4400"/>
              <a:t>cloud</a:t>
            </a:r>
          </a:p>
        </p:txBody>
      </p:sp>
      <p:sp>
        <p:nvSpPr>
          <p:cNvPr id="22" name="TextBox 21">
            <a:extLst>
              <a:ext uri="{FF2B5EF4-FFF2-40B4-BE49-F238E27FC236}">
                <a16:creationId xmlns:a16="http://schemas.microsoft.com/office/drawing/2014/main" id="{5F916101-4184-6C73-5105-8AAA857577F3}"/>
              </a:ext>
            </a:extLst>
          </p:cNvPr>
          <p:cNvSpPr txBox="1"/>
          <p:nvPr/>
        </p:nvSpPr>
        <p:spPr>
          <a:xfrm>
            <a:off x="2709984" y="2117431"/>
            <a:ext cx="523631" cy="400110"/>
          </a:xfrm>
          <a:prstGeom prst="rect">
            <a:avLst/>
          </a:prstGeom>
          <a:noFill/>
        </p:spPr>
        <p:txBody>
          <a:bodyPr wrap="square" rtlCol="0">
            <a:spAutoFit/>
          </a:bodyPr>
          <a:lstStyle/>
          <a:p>
            <a:r>
              <a:rPr lang="en-CA" sz="2000">
                <a:solidFill>
                  <a:srgbClr val="C00000"/>
                </a:solidFill>
              </a:rPr>
              <a:t>0.1</a:t>
            </a:r>
          </a:p>
        </p:txBody>
      </p:sp>
      <p:sp>
        <p:nvSpPr>
          <p:cNvPr id="23" name="TextBox 22">
            <a:extLst>
              <a:ext uri="{FF2B5EF4-FFF2-40B4-BE49-F238E27FC236}">
                <a16:creationId xmlns:a16="http://schemas.microsoft.com/office/drawing/2014/main" id="{B04D3F02-6C8E-495C-37B6-0C6E63765FEF}"/>
              </a:ext>
            </a:extLst>
          </p:cNvPr>
          <p:cNvSpPr txBox="1"/>
          <p:nvPr/>
        </p:nvSpPr>
        <p:spPr>
          <a:xfrm>
            <a:off x="3565769" y="2124689"/>
            <a:ext cx="523631" cy="400110"/>
          </a:xfrm>
          <a:prstGeom prst="rect">
            <a:avLst/>
          </a:prstGeom>
          <a:noFill/>
        </p:spPr>
        <p:txBody>
          <a:bodyPr wrap="square" rtlCol="0">
            <a:spAutoFit/>
          </a:bodyPr>
          <a:lstStyle/>
          <a:p>
            <a:r>
              <a:rPr lang="en-CA" sz="2000">
                <a:solidFill>
                  <a:srgbClr val="C00000"/>
                </a:solidFill>
              </a:rPr>
              <a:t>0.9</a:t>
            </a:r>
          </a:p>
        </p:txBody>
      </p:sp>
      <p:sp>
        <p:nvSpPr>
          <p:cNvPr id="24" name="TextBox 23">
            <a:extLst>
              <a:ext uri="{FF2B5EF4-FFF2-40B4-BE49-F238E27FC236}">
                <a16:creationId xmlns:a16="http://schemas.microsoft.com/office/drawing/2014/main" id="{DCE2C133-3930-65D0-956E-C53871875BF3}"/>
              </a:ext>
            </a:extLst>
          </p:cNvPr>
          <p:cNvSpPr txBox="1"/>
          <p:nvPr/>
        </p:nvSpPr>
        <p:spPr>
          <a:xfrm>
            <a:off x="5136660" y="2124689"/>
            <a:ext cx="523631" cy="400110"/>
          </a:xfrm>
          <a:prstGeom prst="rect">
            <a:avLst/>
          </a:prstGeom>
          <a:noFill/>
        </p:spPr>
        <p:txBody>
          <a:bodyPr wrap="square" rtlCol="0">
            <a:spAutoFit/>
          </a:bodyPr>
          <a:lstStyle/>
          <a:p>
            <a:r>
              <a:rPr lang="en-CA" sz="2000">
                <a:solidFill>
                  <a:srgbClr val="C00000"/>
                </a:solidFill>
              </a:rPr>
              <a:t>0.6</a:t>
            </a:r>
          </a:p>
        </p:txBody>
      </p:sp>
      <p:sp>
        <p:nvSpPr>
          <p:cNvPr id="25" name="TextBox 24">
            <a:extLst>
              <a:ext uri="{FF2B5EF4-FFF2-40B4-BE49-F238E27FC236}">
                <a16:creationId xmlns:a16="http://schemas.microsoft.com/office/drawing/2014/main" id="{638B7F64-69E9-C313-E2CA-9AABCE735124}"/>
              </a:ext>
            </a:extLst>
          </p:cNvPr>
          <p:cNvSpPr txBox="1"/>
          <p:nvPr/>
        </p:nvSpPr>
        <p:spPr>
          <a:xfrm>
            <a:off x="4421554" y="2124689"/>
            <a:ext cx="523631" cy="400110"/>
          </a:xfrm>
          <a:prstGeom prst="rect">
            <a:avLst/>
          </a:prstGeom>
          <a:noFill/>
        </p:spPr>
        <p:txBody>
          <a:bodyPr wrap="square" rtlCol="0">
            <a:spAutoFit/>
          </a:bodyPr>
          <a:lstStyle/>
          <a:p>
            <a:r>
              <a:rPr lang="en-CA" sz="2000">
                <a:solidFill>
                  <a:srgbClr val="C00000"/>
                </a:solidFill>
              </a:rPr>
              <a:t>0.4</a:t>
            </a:r>
          </a:p>
        </p:txBody>
      </p:sp>
      <p:sp>
        <p:nvSpPr>
          <p:cNvPr id="26" name="TextBox 25">
            <a:extLst>
              <a:ext uri="{FF2B5EF4-FFF2-40B4-BE49-F238E27FC236}">
                <a16:creationId xmlns:a16="http://schemas.microsoft.com/office/drawing/2014/main" id="{38B2F690-43D2-A600-970B-72C0C3D68839}"/>
              </a:ext>
            </a:extLst>
          </p:cNvPr>
          <p:cNvSpPr txBox="1"/>
          <p:nvPr/>
        </p:nvSpPr>
        <p:spPr>
          <a:xfrm>
            <a:off x="5939690" y="2105242"/>
            <a:ext cx="523631" cy="400110"/>
          </a:xfrm>
          <a:prstGeom prst="rect">
            <a:avLst/>
          </a:prstGeom>
          <a:noFill/>
        </p:spPr>
        <p:txBody>
          <a:bodyPr wrap="square" rtlCol="0">
            <a:spAutoFit/>
          </a:bodyPr>
          <a:lstStyle/>
          <a:p>
            <a:r>
              <a:rPr lang="en-CA" sz="2000">
                <a:solidFill>
                  <a:srgbClr val="C00000"/>
                </a:solidFill>
              </a:rPr>
              <a:t>0.3</a:t>
            </a:r>
          </a:p>
        </p:txBody>
      </p:sp>
      <p:sp>
        <p:nvSpPr>
          <p:cNvPr id="30" name="Title 1">
            <a:extLst>
              <a:ext uri="{FF2B5EF4-FFF2-40B4-BE49-F238E27FC236}">
                <a16:creationId xmlns:a16="http://schemas.microsoft.com/office/drawing/2014/main" id="{AFA449B6-F3A7-606A-B46B-91F66B23BB32}"/>
              </a:ext>
            </a:extLst>
          </p:cNvPr>
          <p:cNvSpPr txBox="1">
            <a:spLocks/>
          </p:cNvSpPr>
          <p:nvPr/>
        </p:nvSpPr>
        <p:spPr>
          <a:xfrm>
            <a:off x="352862" y="264576"/>
            <a:ext cx="2592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a:t>Statistics</a:t>
            </a:r>
          </a:p>
        </p:txBody>
      </p:sp>
      <p:pic>
        <p:nvPicPr>
          <p:cNvPr id="31" name="Picture 2">
            <a:extLst>
              <a:ext uri="{FF2B5EF4-FFF2-40B4-BE49-F238E27FC236}">
                <a16:creationId xmlns:a16="http://schemas.microsoft.com/office/drawing/2014/main" id="{87B5473C-3D20-DA76-CD8D-1CCB114889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1232" y="558919"/>
            <a:ext cx="736878" cy="736878"/>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
            <a:extLst>
              <a:ext uri="{FF2B5EF4-FFF2-40B4-BE49-F238E27FC236}">
                <a16:creationId xmlns:a16="http://schemas.microsoft.com/office/drawing/2014/main" id="{5A072CCA-D09A-1B93-FA89-EA71B3AA7CCF}"/>
              </a:ext>
            </a:extLst>
          </p:cNvPr>
          <p:cNvSpPr txBox="1">
            <a:spLocks/>
          </p:cNvSpPr>
          <p:nvPr/>
        </p:nvSpPr>
        <p:spPr>
          <a:xfrm>
            <a:off x="8219833" y="320304"/>
            <a:ext cx="2592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a:t>Feedback</a:t>
            </a:r>
          </a:p>
        </p:txBody>
      </p:sp>
      <p:pic>
        <p:nvPicPr>
          <p:cNvPr id="33" name="Picture 8">
            <a:extLst>
              <a:ext uri="{FF2B5EF4-FFF2-40B4-BE49-F238E27FC236}">
                <a16:creationId xmlns:a16="http://schemas.microsoft.com/office/drawing/2014/main" id="{F819E355-2CA2-DB67-CAFF-3164A121B9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2586" y="656611"/>
            <a:ext cx="652948" cy="6529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26A33E2-4857-C29F-186D-78DF4DB2288C}"/>
              </a:ext>
            </a:extLst>
          </p:cNvPr>
          <p:cNvSpPr>
            <a:spLocks noGrp="1"/>
          </p:cNvSpPr>
          <p:nvPr>
            <p:ph type="title"/>
          </p:nvPr>
        </p:nvSpPr>
        <p:spPr>
          <a:xfrm>
            <a:off x="4218230" y="308850"/>
            <a:ext cx="3085122" cy="1325563"/>
          </a:xfrm>
        </p:spPr>
        <p:txBody>
          <a:bodyPr/>
          <a:lstStyle/>
          <a:p>
            <a:r>
              <a:rPr lang="en-CA"/>
              <a:t>Relatedness</a:t>
            </a:r>
          </a:p>
        </p:txBody>
      </p:sp>
      <p:pic>
        <p:nvPicPr>
          <p:cNvPr id="3" name="Picture 6">
            <a:extLst>
              <a:ext uri="{FF2B5EF4-FFF2-40B4-BE49-F238E27FC236}">
                <a16:creationId xmlns:a16="http://schemas.microsoft.com/office/drawing/2014/main" id="{3073A2A2-CC05-CBA5-B8B0-DC910271305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3013" y="530547"/>
            <a:ext cx="883997" cy="88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0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32"/>
                                        </p:tgtEl>
                                        <p:attrNameLst>
                                          <p:attrName>style.opacity</p:attrName>
                                        </p:attrNameLst>
                                      </p:cBhvr>
                                      <p:to>
                                        <p:strVal val="0.25"/>
                                      </p:to>
                                    </p:set>
                                    <p:animEffect filter="image" prLst="opacity: 0.25">
                                      <p:cBhvr rctx="IE">
                                        <p:cTn id="7" dur="indefinite"/>
                                        <p:tgtEl>
                                          <p:spTgt spid="32"/>
                                        </p:tgtEl>
                                      </p:cBhvr>
                                    </p:animEffect>
                                  </p:childTnLst>
                                </p:cTn>
                              </p:par>
                              <p:par>
                                <p:cTn id="8" presetID="9" presetClass="emph" presetSubtype="0" nodeType="withEffect">
                                  <p:stCondLst>
                                    <p:cond delay="0"/>
                                  </p:stCondLst>
                                  <p:childTnLst>
                                    <p:set>
                                      <p:cBhvr>
                                        <p:cTn id="9" dur="indefinite"/>
                                        <p:tgtEl>
                                          <p:spTgt spid="33"/>
                                        </p:tgtEl>
                                        <p:attrNameLst>
                                          <p:attrName>style.opacity</p:attrName>
                                        </p:attrNameLst>
                                      </p:cBhvr>
                                      <p:to>
                                        <p:strVal val="0.25"/>
                                      </p:to>
                                    </p:set>
                                    <p:animEffect filter="image" prLst="opacity: 0.25">
                                      <p:cBhvr rctx="IE">
                                        <p:cTn id="10" dur="indefinite"/>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Effect transition="in" filter="fade">
                                      <p:cBhvr>
                                        <p:cTn id="20" dur="500"/>
                                        <p:tgtEl>
                                          <p:spTgt spid="1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animEffect transition="in" filter="fade">
                                      <p:cBhvr>
                                        <p:cTn id="25" dur="500"/>
                                        <p:tgtEl>
                                          <p:spTgt spid="1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xEl>
                                              <p:pRg st="3" end="3"/>
                                            </p:txEl>
                                          </p:spTgt>
                                        </p:tgtEl>
                                        <p:attrNameLst>
                                          <p:attrName>style.visibility</p:attrName>
                                        </p:attrNameLst>
                                      </p:cBhvr>
                                      <p:to>
                                        <p:strVal val="visible"/>
                                      </p:to>
                                    </p:set>
                                    <p:animEffect transition="in" filter="fade">
                                      <p:cBhvr>
                                        <p:cTn id="30" dur="500"/>
                                        <p:tgtEl>
                                          <p:spTgt spid="1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9" presetClass="emph" presetSubtype="0" grpId="0" nodeType="withEffect">
                                  <p:stCondLst>
                                    <p:cond delay="0"/>
                                  </p:stCondLst>
                                  <p:childTnLst>
                                    <p:set>
                                      <p:cBhvr>
                                        <p:cTn id="49" dur="indefinite"/>
                                        <p:tgtEl>
                                          <p:spTgt spid="2"/>
                                        </p:tgtEl>
                                        <p:attrNameLst>
                                          <p:attrName>style.opacity</p:attrName>
                                        </p:attrNameLst>
                                      </p:cBhvr>
                                      <p:to>
                                        <p:strVal val="0.5"/>
                                      </p:to>
                                    </p:set>
                                    <p:animEffect filter="image" prLst="opacity: 0.5">
                                      <p:cBhvr rctx="IE">
                                        <p:cTn id="50" dur="indefinite"/>
                                        <p:tgtEl>
                                          <p:spTgt spid="2"/>
                                        </p:tgtEl>
                                      </p:cBhvr>
                                    </p:animEffect>
                                  </p:childTnLst>
                                </p:cTn>
                              </p:par>
                              <p:par>
                                <p:cTn id="51" presetID="9" presetClass="emph" presetSubtype="0" nodeType="withEffect">
                                  <p:stCondLst>
                                    <p:cond delay="0"/>
                                  </p:stCondLst>
                                  <p:childTnLst>
                                    <p:set>
                                      <p:cBhvr>
                                        <p:cTn id="52" dur="indefinite"/>
                                        <p:tgtEl>
                                          <p:spTgt spid="3"/>
                                        </p:tgtEl>
                                        <p:attrNameLst>
                                          <p:attrName>style.opacity</p:attrName>
                                        </p:attrNameLst>
                                      </p:cBhvr>
                                      <p:to>
                                        <p:strVal val="0.5"/>
                                      </p:to>
                                    </p:set>
                                    <p:animEffect filter="image" prLst="opacity: 0.5">
                                      <p:cBhvr rctx="IE">
                                        <p:cTn id="53"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2" grpId="0"/>
      <p:bldP spid="23" grpId="0"/>
      <p:bldP spid="24" grpId="0"/>
      <p:bldP spid="25" grpId="0"/>
      <p:bldP spid="26" grpId="0"/>
      <p:bldP spid="32"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00E9-1A84-703B-432F-F42C2D9BB9DB}"/>
              </a:ext>
            </a:extLst>
          </p:cNvPr>
          <p:cNvSpPr>
            <a:spLocks noGrp="1"/>
          </p:cNvSpPr>
          <p:nvPr>
            <p:ph type="title"/>
          </p:nvPr>
        </p:nvSpPr>
        <p:spPr/>
        <p:txBody>
          <a:bodyPr/>
          <a:lstStyle/>
          <a:p>
            <a:r>
              <a:rPr lang="en-CA" dirty="0"/>
              <a:t>Complexity of problems</a:t>
            </a:r>
          </a:p>
        </p:txBody>
      </p:sp>
      <p:pic>
        <p:nvPicPr>
          <p:cNvPr id="4108" name="Picture 12" descr="undefined">
            <a:extLst>
              <a:ext uri="{FF2B5EF4-FFF2-40B4-BE49-F238E27FC236}">
                <a16:creationId xmlns:a16="http://schemas.microsoft.com/office/drawing/2014/main" id="{94C1384C-F86A-3428-56BF-F9A23E09A7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442301"/>
            <a:ext cx="5040960" cy="476415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0CA1BB7F-79D3-2EE4-F22E-8ED3741259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9815" y="1574276"/>
            <a:ext cx="962320" cy="9623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52FAC1F-6A75-17DF-17FF-CC6E0BABE92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4307" y="2385767"/>
            <a:ext cx="1043233" cy="10432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D50E82E-75DB-D3EB-F8D5-4ECD7D4E20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14410" y="2383722"/>
            <a:ext cx="962320" cy="96232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4A4C940-A330-00A9-1F12-D4AE0B18987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93353" y="3875428"/>
            <a:ext cx="930111" cy="930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a:extLst>
              <a:ext uri="{FF2B5EF4-FFF2-40B4-BE49-F238E27FC236}">
                <a16:creationId xmlns:a16="http://schemas.microsoft.com/office/drawing/2014/main" id="{F5BCDBEB-069C-D7E5-3DE0-5F164307242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24307" y="3765727"/>
            <a:ext cx="1039812" cy="10398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a:extLst>
              <a:ext uri="{FF2B5EF4-FFF2-40B4-BE49-F238E27FC236}">
                <a16:creationId xmlns:a16="http://schemas.microsoft.com/office/drawing/2014/main" id="{E09359A6-2642-A3A6-6232-93A34A671DD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80770" y="4631981"/>
            <a:ext cx="962320" cy="96232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Right 4">
            <a:extLst>
              <a:ext uri="{FF2B5EF4-FFF2-40B4-BE49-F238E27FC236}">
                <a16:creationId xmlns:a16="http://schemas.microsoft.com/office/drawing/2014/main" id="{1DB39911-FE4A-1897-3674-FCE00A8D8091}"/>
              </a:ext>
            </a:extLst>
          </p:cNvPr>
          <p:cNvSpPr/>
          <p:nvPr/>
        </p:nvSpPr>
        <p:spPr>
          <a:xfrm rot="1695190">
            <a:off x="8031342" y="3554647"/>
            <a:ext cx="2197188"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6DFB0934-D649-7B1A-EBB5-8B73D30CE17E}"/>
              </a:ext>
            </a:extLst>
          </p:cNvPr>
          <p:cNvSpPr txBox="1"/>
          <p:nvPr/>
        </p:nvSpPr>
        <p:spPr>
          <a:xfrm>
            <a:off x="8609815" y="1056354"/>
            <a:ext cx="916811" cy="369332"/>
          </a:xfrm>
          <a:prstGeom prst="rect">
            <a:avLst/>
          </a:prstGeom>
          <a:solidFill>
            <a:schemeClr val="bg1"/>
          </a:solidFill>
          <a:ln w="28575">
            <a:solidFill>
              <a:schemeClr val="tx1"/>
            </a:solidFill>
          </a:ln>
        </p:spPr>
        <p:txBody>
          <a:bodyPr wrap="square" rtlCol="0">
            <a:spAutoFit/>
          </a:bodyPr>
          <a:lstStyle/>
          <a:p>
            <a:r>
              <a:rPr lang="en-CA" dirty="0"/>
              <a:t>Climate</a:t>
            </a:r>
          </a:p>
        </p:txBody>
      </p:sp>
      <p:sp>
        <p:nvSpPr>
          <p:cNvPr id="7" name="TextBox 6">
            <a:extLst>
              <a:ext uri="{FF2B5EF4-FFF2-40B4-BE49-F238E27FC236}">
                <a16:creationId xmlns:a16="http://schemas.microsoft.com/office/drawing/2014/main" id="{189BBDF6-AA4C-06FD-D1D1-62AD55B2F00E}"/>
              </a:ext>
            </a:extLst>
          </p:cNvPr>
          <p:cNvSpPr txBox="1"/>
          <p:nvPr/>
        </p:nvSpPr>
        <p:spPr>
          <a:xfrm>
            <a:off x="8606952" y="5720210"/>
            <a:ext cx="1353785" cy="369332"/>
          </a:xfrm>
          <a:prstGeom prst="rect">
            <a:avLst/>
          </a:prstGeom>
          <a:solidFill>
            <a:schemeClr val="bg1"/>
          </a:solidFill>
          <a:ln w="28575">
            <a:solidFill>
              <a:schemeClr val="tx1"/>
            </a:solidFill>
          </a:ln>
        </p:spPr>
        <p:txBody>
          <a:bodyPr wrap="square" rtlCol="0">
            <a:spAutoFit/>
          </a:bodyPr>
          <a:lstStyle/>
          <a:p>
            <a:pPr algn="ctr"/>
            <a:r>
              <a:rPr lang="en-CA" dirty="0"/>
              <a:t>Engineering</a:t>
            </a:r>
          </a:p>
        </p:txBody>
      </p:sp>
      <p:sp>
        <p:nvSpPr>
          <p:cNvPr id="8" name="TextBox 7">
            <a:extLst>
              <a:ext uri="{FF2B5EF4-FFF2-40B4-BE49-F238E27FC236}">
                <a16:creationId xmlns:a16="http://schemas.microsoft.com/office/drawing/2014/main" id="{56B6A381-51F2-FEAC-C732-E2F66CB885B6}"/>
              </a:ext>
            </a:extLst>
          </p:cNvPr>
          <p:cNvSpPr txBox="1"/>
          <p:nvPr/>
        </p:nvSpPr>
        <p:spPr>
          <a:xfrm>
            <a:off x="10159741" y="4801207"/>
            <a:ext cx="1353785" cy="369332"/>
          </a:xfrm>
          <a:prstGeom prst="rect">
            <a:avLst/>
          </a:prstGeom>
          <a:solidFill>
            <a:schemeClr val="bg1"/>
          </a:solidFill>
          <a:ln w="28575">
            <a:solidFill>
              <a:schemeClr val="tx1"/>
            </a:solidFill>
          </a:ln>
        </p:spPr>
        <p:txBody>
          <a:bodyPr wrap="square" rtlCol="0">
            <a:spAutoFit/>
          </a:bodyPr>
          <a:lstStyle/>
          <a:p>
            <a:pPr algn="ctr"/>
            <a:r>
              <a:rPr lang="en-CA" dirty="0"/>
              <a:t>Psychology</a:t>
            </a:r>
          </a:p>
        </p:txBody>
      </p:sp>
      <p:sp>
        <p:nvSpPr>
          <p:cNvPr id="9" name="TextBox 8">
            <a:extLst>
              <a:ext uri="{FF2B5EF4-FFF2-40B4-BE49-F238E27FC236}">
                <a16:creationId xmlns:a16="http://schemas.microsoft.com/office/drawing/2014/main" id="{6177CB62-5DE7-BF2C-1163-1C587ABB1FFC}"/>
              </a:ext>
            </a:extLst>
          </p:cNvPr>
          <p:cNvSpPr txBox="1"/>
          <p:nvPr/>
        </p:nvSpPr>
        <p:spPr>
          <a:xfrm>
            <a:off x="10299837" y="2203535"/>
            <a:ext cx="1353785" cy="369332"/>
          </a:xfrm>
          <a:prstGeom prst="rect">
            <a:avLst/>
          </a:prstGeom>
          <a:solidFill>
            <a:schemeClr val="bg1"/>
          </a:solidFill>
          <a:ln w="28575">
            <a:solidFill>
              <a:schemeClr val="tx1"/>
            </a:solidFill>
          </a:ln>
        </p:spPr>
        <p:txBody>
          <a:bodyPr wrap="square" rtlCol="0">
            <a:spAutoFit/>
          </a:bodyPr>
          <a:lstStyle/>
          <a:p>
            <a:pPr algn="ctr"/>
            <a:r>
              <a:rPr lang="en-CA" dirty="0"/>
              <a:t>Economics</a:t>
            </a:r>
          </a:p>
        </p:txBody>
      </p:sp>
      <p:sp>
        <p:nvSpPr>
          <p:cNvPr id="10" name="TextBox 9">
            <a:extLst>
              <a:ext uri="{FF2B5EF4-FFF2-40B4-BE49-F238E27FC236}">
                <a16:creationId xmlns:a16="http://schemas.microsoft.com/office/drawing/2014/main" id="{53B54232-FF17-ADB2-8DB9-EE84C6985E9C}"/>
              </a:ext>
            </a:extLst>
          </p:cNvPr>
          <p:cNvSpPr txBox="1"/>
          <p:nvPr/>
        </p:nvSpPr>
        <p:spPr>
          <a:xfrm>
            <a:off x="7020282" y="4795956"/>
            <a:ext cx="1247858" cy="369332"/>
          </a:xfrm>
          <a:prstGeom prst="rect">
            <a:avLst/>
          </a:prstGeom>
          <a:solidFill>
            <a:schemeClr val="bg1"/>
          </a:solidFill>
          <a:ln w="28575">
            <a:solidFill>
              <a:schemeClr val="tx1"/>
            </a:solidFill>
          </a:ln>
        </p:spPr>
        <p:txBody>
          <a:bodyPr wrap="square" rtlCol="0">
            <a:spAutoFit/>
          </a:bodyPr>
          <a:lstStyle/>
          <a:p>
            <a:pPr algn="ctr"/>
            <a:r>
              <a:rPr lang="en-CA" dirty="0"/>
              <a:t>Institutions</a:t>
            </a:r>
          </a:p>
        </p:txBody>
      </p:sp>
      <p:sp>
        <p:nvSpPr>
          <p:cNvPr id="11" name="TextBox 10">
            <a:extLst>
              <a:ext uri="{FF2B5EF4-FFF2-40B4-BE49-F238E27FC236}">
                <a16:creationId xmlns:a16="http://schemas.microsoft.com/office/drawing/2014/main" id="{A2A0A0E6-F6ED-D996-E278-3D48F918502F}"/>
              </a:ext>
            </a:extLst>
          </p:cNvPr>
          <p:cNvSpPr txBox="1"/>
          <p:nvPr/>
        </p:nvSpPr>
        <p:spPr>
          <a:xfrm>
            <a:off x="7124305" y="2148697"/>
            <a:ext cx="1039813" cy="369332"/>
          </a:xfrm>
          <a:prstGeom prst="rect">
            <a:avLst/>
          </a:prstGeom>
          <a:solidFill>
            <a:schemeClr val="bg1"/>
          </a:solidFill>
          <a:ln w="28575">
            <a:solidFill>
              <a:schemeClr val="tx1"/>
            </a:solidFill>
          </a:ln>
        </p:spPr>
        <p:txBody>
          <a:bodyPr wrap="square" rtlCol="0">
            <a:spAutoFit/>
          </a:bodyPr>
          <a:lstStyle/>
          <a:p>
            <a:pPr algn="ctr"/>
            <a:r>
              <a:rPr lang="en-CA" dirty="0"/>
              <a:t>Politics</a:t>
            </a:r>
          </a:p>
        </p:txBody>
      </p:sp>
      <p:sp>
        <p:nvSpPr>
          <p:cNvPr id="12" name="Arrow: Left-Right 11">
            <a:extLst>
              <a:ext uri="{FF2B5EF4-FFF2-40B4-BE49-F238E27FC236}">
                <a16:creationId xmlns:a16="http://schemas.microsoft.com/office/drawing/2014/main" id="{187D9453-FAC7-E043-FB4C-1806BB177835}"/>
              </a:ext>
            </a:extLst>
          </p:cNvPr>
          <p:cNvSpPr/>
          <p:nvPr/>
        </p:nvSpPr>
        <p:spPr>
          <a:xfrm rot="5400000">
            <a:off x="8245911" y="3438761"/>
            <a:ext cx="1813520"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Left-Right 12">
            <a:extLst>
              <a:ext uri="{FF2B5EF4-FFF2-40B4-BE49-F238E27FC236}">
                <a16:creationId xmlns:a16="http://schemas.microsoft.com/office/drawing/2014/main" id="{2AC772F4-33B7-0BEF-C5A7-69A981EBEBF6}"/>
              </a:ext>
            </a:extLst>
          </p:cNvPr>
          <p:cNvSpPr/>
          <p:nvPr/>
        </p:nvSpPr>
        <p:spPr>
          <a:xfrm rot="8815638">
            <a:off x="8080737" y="3539541"/>
            <a:ext cx="2041949"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Left-Right 13">
            <a:extLst>
              <a:ext uri="{FF2B5EF4-FFF2-40B4-BE49-F238E27FC236}">
                <a16:creationId xmlns:a16="http://schemas.microsoft.com/office/drawing/2014/main" id="{022831A2-793A-3A06-FB5B-C7E7DA432F3F}"/>
              </a:ext>
            </a:extLst>
          </p:cNvPr>
          <p:cNvSpPr/>
          <p:nvPr/>
        </p:nvSpPr>
        <p:spPr>
          <a:xfrm rot="2404151">
            <a:off x="9588954" y="2265224"/>
            <a:ext cx="498200"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Left-Right 14">
            <a:extLst>
              <a:ext uri="{FF2B5EF4-FFF2-40B4-BE49-F238E27FC236}">
                <a16:creationId xmlns:a16="http://schemas.microsoft.com/office/drawing/2014/main" id="{4118D5CF-36B4-6783-4D85-CFE2CB222FF2}"/>
              </a:ext>
            </a:extLst>
          </p:cNvPr>
          <p:cNvSpPr/>
          <p:nvPr/>
        </p:nvSpPr>
        <p:spPr>
          <a:xfrm rot="19348026">
            <a:off x="8151352" y="2398283"/>
            <a:ext cx="498200"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Left-Right 15">
            <a:extLst>
              <a:ext uri="{FF2B5EF4-FFF2-40B4-BE49-F238E27FC236}">
                <a16:creationId xmlns:a16="http://schemas.microsoft.com/office/drawing/2014/main" id="{611C0D29-2F16-B57F-C7D8-8D8EE541E299}"/>
              </a:ext>
            </a:extLst>
          </p:cNvPr>
          <p:cNvSpPr/>
          <p:nvPr/>
        </p:nvSpPr>
        <p:spPr>
          <a:xfrm rot="2404151">
            <a:off x="8190113" y="4605627"/>
            <a:ext cx="498200"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Left-Right 16">
            <a:extLst>
              <a:ext uri="{FF2B5EF4-FFF2-40B4-BE49-F238E27FC236}">
                <a16:creationId xmlns:a16="http://schemas.microsoft.com/office/drawing/2014/main" id="{39BD0A1B-6B4B-575B-7E77-7B9E2986DCD2}"/>
              </a:ext>
            </a:extLst>
          </p:cNvPr>
          <p:cNvSpPr/>
          <p:nvPr/>
        </p:nvSpPr>
        <p:spPr>
          <a:xfrm rot="19556425">
            <a:off x="9712824" y="4666147"/>
            <a:ext cx="498200"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Right 17">
            <a:extLst>
              <a:ext uri="{FF2B5EF4-FFF2-40B4-BE49-F238E27FC236}">
                <a16:creationId xmlns:a16="http://schemas.microsoft.com/office/drawing/2014/main" id="{CD93A035-4B4F-1FC5-37CA-37C4CC945F29}"/>
              </a:ext>
            </a:extLst>
          </p:cNvPr>
          <p:cNvSpPr/>
          <p:nvPr/>
        </p:nvSpPr>
        <p:spPr>
          <a:xfrm rot="16200000">
            <a:off x="10442172" y="3487448"/>
            <a:ext cx="430203"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Arrow: Left-Right 18">
            <a:extLst>
              <a:ext uri="{FF2B5EF4-FFF2-40B4-BE49-F238E27FC236}">
                <a16:creationId xmlns:a16="http://schemas.microsoft.com/office/drawing/2014/main" id="{E6961A09-EE7F-FD82-6F3A-6778C3DE35F3}"/>
              </a:ext>
            </a:extLst>
          </p:cNvPr>
          <p:cNvSpPr/>
          <p:nvPr/>
        </p:nvSpPr>
        <p:spPr>
          <a:xfrm rot="16200000">
            <a:off x="7399611" y="3446754"/>
            <a:ext cx="430203"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Arrow: Left-Right 19">
            <a:extLst>
              <a:ext uri="{FF2B5EF4-FFF2-40B4-BE49-F238E27FC236}">
                <a16:creationId xmlns:a16="http://schemas.microsoft.com/office/drawing/2014/main" id="{3BF830D3-70AB-795F-D046-0A16FE661DE6}"/>
              </a:ext>
            </a:extLst>
          </p:cNvPr>
          <p:cNvSpPr/>
          <p:nvPr/>
        </p:nvSpPr>
        <p:spPr>
          <a:xfrm rot="6820049">
            <a:off x="9076442" y="3762303"/>
            <a:ext cx="1268051"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Left-Right 20">
            <a:extLst>
              <a:ext uri="{FF2B5EF4-FFF2-40B4-BE49-F238E27FC236}">
                <a16:creationId xmlns:a16="http://schemas.microsoft.com/office/drawing/2014/main" id="{5B8E1463-69DC-D246-8736-0BD5C0909B27}"/>
              </a:ext>
            </a:extLst>
          </p:cNvPr>
          <p:cNvSpPr/>
          <p:nvPr/>
        </p:nvSpPr>
        <p:spPr>
          <a:xfrm rot="6820049">
            <a:off x="7918625" y="3187367"/>
            <a:ext cx="1268051"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Left-Right 21">
            <a:extLst>
              <a:ext uri="{FF2B5EF4-FFF2-40B4-BE49-F238E27FC236}">
                <a16:creationId xmlns:a16="http://schemas.microsoft.com/office/drawing/2014/main" id="{FFBF67F8-987C-B888-E371-F58A8A53DA6B}"/>
              </a:ext>
            </a:extLst>
          </p:cNvPr>
          <p:cNvSpPr/>
          <p:nvPr/>
        </p:nvSpPr>
        <p:spPr>
          <a:xfrm rot="4075577">
            <a:off x="9119270" y="3158606"/>
            <a:ext cx="1268051"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Left-Right 22">
            <a:extLst>
              <a:ext uri="{FF2B5EF4-FFF2-40B4-BE49-F238E27FC236}">
                <a16:creationId xmlns:a16="http://schemas.microsoft.com/office/drawing/2014/main" id="{F5FDA341-0D18-A152-7CD9-EA94B364A2D9}"/>
              </a:ext>
            </a:extLst>
          </p:cNvPr>
          <p:cNvSpPr/>
          <p:nvPr/>
        </p:nvSpPr>
        <p:spPr>
          <a:xfrm rot="4075577">
            <a:off x="7913960" y="3716979"/>
            <a:ext cx="1268051"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row: Left-Right 23">
            <a:extLst>
              <a:ext uri="{FF2B5EF4-FFF2-40B4-BE49-F238E27FC236}">
                <a16:creationId xmlns:a16="http://schemas.microsoft.com/office/drawing/2014/main" id="{FA092104-E011-161C-CFA2-2D71759782A7}"/>
              </a:ext>
            </a:extLst>
          </p:cNvPr>
          <p:cNvSpPr/>
          <p:nvPr/>
        </p:nvSpPr>
        <p:spPr>
          <a:xfrm>
            <a:off x="8529861" y="2817085"/>
            <a:ext cx="1268051"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5" name="Arrow: Left-Right 24">
            <a:extLst>
              <a:ext uri="{FF2B5EF4-FFF2-40B4-BE49-F238E27FC236}">
                <a16:creationId xmlns:a16="http://schemas.microsoft.com/office/drawing/2014/main" id="{0C6094E1-D678-2222-0449-7CB44C41EDDF}"/>
              </a:ext>
            </a:extLst>
          </p:cNvPr>
          <p:cNvSpPr/>
          <p:nvPr/>
        </p:nvSpPr>
        <p:spPr>
          <a:xfrm>
            <a:off x="8483855" y="4108572"/>
            <a:ext cx="1268051" cy="26234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9946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102"/>
                                        </p:tgtEl>
                                        <p:attrNameLst>
                                          <p:attrName>style.visibility</p:attrName>
                                        </p:attrNameLst>
                                      </p:cBhvr>
                                      <p:to>
                                        <p:strVal val="visible"/>
                                      </p:to>
                                    </p:set>
                                    <p:animEffect transition="in" filter="fade">
                                      <p:cBhvr>
                                        <p:cTn id="18" dur="500"/>
                                        <p:tgtEl>
                                          <p:spTgt spid="410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04"/>
                                        </p:tgtEl>
                                        <p:attrNameLst>
                                          <p:attrName>style.visibility</p:attrName>
                                        </p:attrNameLst>
                                      </p:cBhvr>
                                      <p:to>
                                        <p:strVal val="visible"/>
                                      </p:to>
                                    </p:set>
                                    <p:animEffect transition="in" filter="fade">
                                      <p:cBhvr>
                                        <p:cTn id="23" dur="500"/>
                                        <p:tgtEl>
                                          <p:spTgt spid="41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4100"/>
                                        </p:tgtEl>
                                        <p:attrNameLst>
                                          <p:attrName>style.visibility</p:attrName>
                                        </p:attrNameLst>
                                      </p:cBhvr>
                                      <p:to>
                                        <p:strVal val="visible"/>
                                      </p:to>
                                    </p:set>
                                    <p:animEffect transition="in" filter="fade">
                                      <p:cBhvr>
                                        <p:cTn id="50" dur="500"/>
                                        <p:tgtEl>
                                          <p:spTgt spid="410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fade">
                                      <p:cBhvr>
                                        <p:cTn id="91" dur="500"/>
                                        <p:tgtEl>
                                          <p:spTgt spid="2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500"/>
                                        <p:tgtEl>
                                          <p:spTgt spid="2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fade">
                                      <p:cBhvr>
                                        <p:cTn id="97" dur="5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108"/>
                                        </p:tgtEl>
                                        <p:attrNameLst>
                                          <p:attrName>style.visibility</p:attrName>
                                        </p:attrNameLst>
                                      </p:cBhvr>
                                      <p:to>
                                        <p:strVal val="visible"/>
                                      </p:to>
                                    </p:set>
                                    <p:animEffect transition="in" filter="fade">
                                      <p:cBhvr>
                                        <p:cTn id="102"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B2AF-80BC-5BA7-84B5-AF596F793640}"/>
              </a:ext>
            </a:extLst>
          </p:cNvPr>
          <p:cNvSpPr>
            <a:spLocks noGrp="1"/>
          </p:cNvSpPr>
          <p:nvPr>
            <p:ph type="title"/>
          </p:nvPr>
        </p:nvSpPr>
        <p:spPr>
          <a:xfrm>
            <a:off x="4211530" y="290743"/>
            <a:ext cx="3085122" cy="1325563"/>
          </a:xfrm>
        </p:spPr>
        <p:txBody>
          <a:bodyPr/>
          <a:lstStyle/>
          <a:p>
            <a:r>
              <a:rPr lang="en-CA" b="1"/>
              <a:t>Relatedness</a:t>
            </a:r>
          </a:p>
        </p:txBody>
      </p:sp>
      <p:cxnSp>
        <p:nvCxnSpPr>
          <p:cNvPr id="7" name="Straight Arrow Connector 6">
            <a:extLst>
              <a:ext uri="{FF2B5EF4-FFF2-40B4-BE49-F238E27FC236}">
                <a16:creationId xmlns:a16="http://schemas.microsoft.com/office/drawing/2014/main" id="{76A1F174-526F-7AED-67F4-4AC7622399A7}"/>
              </a:ext>
            </a:extLst>
          </p:cNvPr>
          <p:cNvCxnSpPr>
            <a:cxnSpLocks/>
          </p:cNvCxnSpPr>
          <p:nvPr/>
        </p:nvCxnSpPr>
        <p:spPr>
          <a:xfrm flipV="1">
            <a:off x="2500923" y="1695938"/>
            <a:ext cx="0" cy="42984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44D8E6-99B9-B3FB-33AE-26EE325A6C88}"/>
              </a:ext>
            </a:extLst>
          </p:cNvPr>
          <p:cNvCxnSpPr>
            <a:cxnSpLocks/>
          </p:cNvCxnSpPr>
          <p:nvPr/>
        </p:nvCxnSpPr>
        <p:spPr>
          <a:xfrm>
            <a:off x="2500923" y="5982678"/>
            <a:ext cx="687363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6">
            <a:extLst>
              <a:ext uri="{FF2B5EF4-FFF2-40B4-BE49-F238E27FC236}">
                <a16:creationId xmlns:a16="http://schemas.microsoft.com/office/drawing/2014/main" id="{A92FBAC1-AD58-102C-E134-F003070B81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6169" y="510986"/>
            <a:ext cx="883997" cy="88399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19576D54-C27D-09BD-211A-72463A17FE6D}"/>
              </a:ext>
            </a:extLst>
          </p:cNvPr>
          <p:cNvSpPr txBox="1">
            <a:spLocks/>
          </p:cNvSpPr>
          <p:nvPr/>
        </p:nvSpPr>
        <p:spPr>
          <a:xfrm>
            <a:off x="175432" y="280153"/>
            <a:ext cx="2592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a:t>Statistics</a:t>
            </a:r>
          </a:p>
        </p:txBody>
      </p:sp>
      <p:pic>
        <p:nvPicPr>
          <p:cNvPr id="23" name="Picture 2">
            <a:extLst>
              <a:ext uri="{FF2B5EF4-FFF2-40B4-BE49-F238E27FC236}">
                <a16:creationId xmlns:a16="http://schemas.microsoft.com/office/drawing/2014/main" id="{3E9D7F27-533A-0A6C-D162-13667413E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3802" y="574496"/>
            <a:ext cx="736878" cy="736878"/>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826B44F2-93A6-C143-A6DA-CA7AA3073CEF}"/>
              </a:ext>
            </a:extLst>
          </p:cNvPr>
          <p:cNvSpPr txBox="1">
            <a:spLocks/>
          </p:cNvSpPr>
          <p:nvPr/>
        </p:nvSpPr>
        <p:spPr>
          <a:xfrm>
            <a:off x="8284452" y="280153"/>
            <a:ext cx="2592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a:t>Feedback</a:t>
            </a:r>
          </a:p>
        </p:txBody>
      </p:sp>
      <p:pic>
        <p:nvPicPr>
          <p:cNvPr id="26" name="Picture 8">
            <a:extLst>
              <a:ext uri="{FF2B5EF4-FFF2-40B4-BE49-F238E27FC236}">
                <a16:creationId xmlns:a16="http://schemas.microsoft.com/office/drawing/2014/main" id="{89F91BD8-308D-1C8E-F2C9-6148BE5072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7205" y="616460"/>
            <a:ext cx="652948" cy="6529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0186F5-0ADD-C078-948B-7840A5539ACA}"/>
              </a:ext>
            </a:extLst>
          </p:cNvPr>
          <p:cNvSpPr txBox="1"/>
          <p:nvPr/>
        </p:nvSpPr>
        <p:spPr>
          <a:xfrm>
            <a:off x="3103179" y="2109600"/>
            <a:ext cx="2834559" cy="369332"/>
          </a:xfrm>
          <a:prstGeom prst="rect">
            <a:avLst/>
          </a:prstGeom>
          <a:noFill/>
        </p:spPr>
        <p:txBody>
          <a:bodyPr wrap="square" rtlCol="0">
            <a:spAutoFit/>
          </a:bodyPr>
          <a:lstStyle/>
          <a:p>
            <a:pPr marL="285750" indent="-285750">
              <a:buFont typeface="Arial" panose="020B0604020202020204" pitchFamily="34" charset="0"/>
              <a:buChar char="•"/>
            </a:pPr>
            <a:r>
              <a:rPr lang="en-CA"/>
              <a:t>The cat sat on the mat</a:t>
            </a:r>
          </a:p>
        </p:txBody>
      </p:sp>
      <p:sp>
        <p:nvSpPr>
          <p:cNvPr id="11" name="TextBox 10">
            <a:extLst>
              <a:ext uri="{FF2B5EF4-FFF2-40B4-BE49-F238E27FC236}">
                <a16:creationId xmlns:a16="http://schemas.microsoft.com/office/drawing/2014/main" id="{53664C56-9D9A-7A8E-ABB8-D37209C471B5}"/>
              </a:ext>
            </a:extLst>
          </p:cNvPr>
          <p:cNvSpPr txBox="1"/>
          <p:nvPr/>
        </p:nvSpPr>
        <p:spPr>
          <a:xfrm>
            <a:off x="3237599" y="1830753"/>
            <a:ext cx="3372000" cy="369332"/>
          </a:xfrm>
          <a:prstGeom prst="rect">
            <a:avLst/>
          </a:prstGeom>
          <a:noFill/>
        </p:spPr>
        <p:txBody>
          <a:bodyPr wrap="square" rtlCol="0">
            <a:spAutoFit/>
          </a:bodyPr>
          <a:lstStyle/>
          <a:p>
            <a:pPr marL="285750" indent="-285750">
              <a:buFont typeface="Arial" panose="020B0604020202020204" pitchFamily="34" charset="0"/>
              <a:buChar char="•"/>
            </a:pPr>
            <a:r>
              <a:rPr lang="en-CA"/>
              <a:t>A kitten laid on the cushion</a:t>
            </a:r>
          </a:p>
        </p:txBody>
      </p:sp>
      <p:sp>
        <p:nvSpPr>
          <p:cNvPr id="13" name="TextBox 12">
            <a:extLst>
              <a:ext uri="{FF2B5EF4-FFF2-40B4-BE49-F238E27FC236}">
                <a16:creationId xmlns:a16="http://schemas.microsoft.com/office/drawing/2014/main" id="{4E5E6715-BA70-248C-BD6E-8E0327EA7AAC}"/>
              </a:ext>
            </a:extLst>
          </p:cNvPr>
          <p:cNvSpPr txBox="1"/>
          <p:nvPr/>
        </p:nvSpPr>
        <p:spPr>
          <a:xfrm>
            <a:off x="4068091" y="3356155"/>
            <a:ext cx="3372000" cy="369332"/>
          </a:xfrm>
          <a:prstGeom prst="rect">
            <a:avLst/>
          </a:prstGeom>
          <a:noFill/>
        </p:spPr>
        <p:txBody>
          <a:bodyPr wrap="square" rtlCol="0">
            <a:spAutoFit/>
          </a:bodyPr>
          <a:lstStyle/>
          <a:p>
            <a:pPr marL="285750" indent="-285750">
              <a:buFont typeface="Arial" panose="020B0604020202020204" pitchFamily="34" charset="0"/>
              <a:buChar char="•"/>
            </a:pPr>
            <a:r>
              <a:rPr lang="en-CA"/>
              <a:t>The dog chased the stick</a:t>
            </a:r>
          </a:p>
        </p:txBody>
      </p:sp>
      <p:sp>
        <p:nvSpPr>
          <p:cNvPr id="15" name="TextBox 14">
            <a:extLst>
              <a:ext uri="{FF2B5EF4-FFF2-40B4-BE49-F238E27FC236}">
                <a16:creationId xmlns:a16="http://schemas.microsoft.com/office/drawing/2014/main" id="{164281D9-D555-8AF2-DFFC-CB2907C7E8A1}"/>
              </a:ext>
            </a:extLst>
          </p:cNvPr>
          <p:cNvSpPr txBox="1"/>
          <p:nvPr/>
        </p:nvSpPr>
        <p:spPr>
          <a:xfrm>
            <a:off x="8284452" y="5109462"/>
            <a:ext cx="3372000" cy="369332"/>
          </a:xfrm>
          <a:prstGeom prst="rect">
            <a:avLst/>
          </a:prstGeom>
          <a:noFill/>
        </p:spPr>
        <p:txBody>
          <a:bodyPr wrap="square" rtlCol="0">
            <a:spAutoFit/>
          </a:bodyPr>
          <a:lstStyle/>
          <a:p>
            <a:pPr marL="285750" indent="-285750">
              <a:buFont typeface="Arial" panose="020B0604020202020204" pitchFamily="34" charset="0"/>
              <a:buChar char="•"/>
            </a:pPr>
            <a:r>
              <a:rPr lang="en-CA"/>
              <a:t>I enjoy eating chocolate</a:t>
            </a:r>
          </a:p>
        </p:txBody>
      </p:sp>
    </p:spTree>
    <p:extLst>
      <p:ext uri="{BB962C8B-B14F-4D97-AF65-F5344CB8AC3E}">
        <p14:creationId xmlns:p14="http://schemas.microsoft.com/office/powerpoint/2010/main" val="386882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2"/>
                                        </p:tgtEl>
                                        <p:attrNameLst>
                                          <p:attrName>style.opacity</p:attrName>
                                        </p:attrNameLst>
                                      </p:cBhvr>
                                      <p:to>
                                        <p:strVal val="0.25"/>
                                      </p:to>
                                    </p:set>
                                    <p:animEffect filter="image" prLst="opacity: 0.25">
                                      <p:cBhvr rctx="IE">
                                        <p:cTn id="7" dur="indefinite"/>
                                        <p:tgtEl>
                                          <p:spTgt spid="22"/>
                                        </p:tgtEl>
                                      </p:cBhvr>
                                    </p:animEffect>
                                  </p:childTnLst>
                                </p:cTn>
                              </p:par>
                              <p:par>
                                <p:cTn id="8" presetID="9" presetClass="emph" presetSubtype="0" nodeType="withEffect">
                                  <p:stCondLst>
                                    <p:cond delay="0"/>
                                  </p:stCondLst>
                                  <p:childTnLst>
                                    <p:set>
                                      <p:cBhvr>
                                        <p:cTn id="9" dur="indefinite"/>
                                        <p:tgtEl>
                                          <p:spTgt spid="23"/>
                                        </p:tgtEl>
                                        <p:attrNameLst>
                                          <p:attrName>style.opacity</p:attrName>
                                        </p:attrNameLst>
                                      </p:cBhvr>
                                      <p:to>
                                        <p:strVal val="0.25"/>
                                      </p:to>
                                    </p:set>
                                    <p:animEffect filter="image" prLst="opacity: 0.25">
                                      <p:cBhvr rctx="IE">
                                        <p:cTn id="10" dur="indefinite"/>
                                        <p:tgtEl>
                                          <p:spTgt spid="23"/>
                                        </p:tgtEl>
                                      </p:cBhvr>
                                    </p:animEffect>
                                  </p:childTnLst>
                                </p:cTn>
                              </p:par>
                              <p:par>
                                <p:cTn id="11" presetID="9" presetClass="emph" presetSubtype="0" grpId="0" nodeType="withEffect">
                                  <p:stCondLst>
                                    <p:cond delay="0"/>
                                  </p:stCondLst>
                                  <p:childTnLst>
                                    <p:set>
                                      <p:cBhvr>
                                        <p:cTn id="12" dur="indefinite"/>
                                        <p:tgtEl>
                                          <p:spTgt spid="24"/>
                                        </p:tgtEl>
                                        <p:attrNameLst>
                                          <p:attrName>style.opacity</p:attrName>
                                        </p:attrNameLst>
                                      </p:cBhvr>
                                      <p:to>
                                        <p:strVal val="0.25"/>
                                      </p:to>
                                    </p:set>
                                    <p:animEffect filter="image" prLst="opacity: 0.25">
                                      <p:cBhvr rctx="IE">
                                        <p:cTn id="13" dur="indefinite"/>
                                        <p:tgtEl>
                                          <p:spTgt spid="24"/>
                                        </p:tgtEl>
                                      </p:cBhvr>
                                    </p:animEffect>
                                  </p:childTnLst>
                                </p:cTn>
                              </p:par>
                              <p:par>
                                <p:cTn id="14" presetID="9" presetClass="emph" presetSubtype="0" nodeType="withEffect">
                                  <p:stCondLst>
                                    <p:cond delay="0"/>
                                  </p:stCondLst>
                                  <p:childTnLst>
                                    <p:set>
                                      <p:cBhvr>
                                        <p:cTn id="15" dur="indefinite"/>
                                        <p:tgtEl>
                                          <p:spTgt spid="26"/>
                                        </p:tgtEl>
                                        <p:attrNameLst>
                                          <p:attrName>style.opacity</p:attrName>
                                        </p:attrNameLst>
                                      </p:cBhvr>
                                      <p:to>
                                        <p:strVal val="0.25"/>
                                      </p:to>
                                    </p:set>
                                    <p:animEffect filter="image" prLst="opacity: 0.25">
                                      <p:cBhvr rctx="IE">
                                        <p:cTn id="16" dur="indefinite"/>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5" grpId="0"/>
      <p:bldP spid="11" grpId="0"/>
      <p:bldP spid="13"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3B2AF-80BC-5BA7-84B5-AF596F793640}"/>
              </a:ext>
            </a:extLst>
          </p:cNvPr>
          <p:cNvSpPr>
            <a:spLocks noGrp="1"/>
          </p:cNvSpPr>
          <p:nvPr>
            <p:ph type="title"/>
          </p:nvPr>
        </p:nvSpPr>
        <p:spPr>
          <a:xfrm>
            <a:off x="4300553" y="218594"/>
            <a:ext cx="3085122" cy="1325563"/>
          </a:xfrm>
        </p:spPr>
        <p:txBody>
          <a:bodyPr/>
          <a:lstStyle/>
          <a:p>
            <a:r>
              <a:rPr lang="en-CA"/>
              <a:t>Relatedness</a:t>
            </a:r>
          </a:p>
        </p:txBody>
      </p:sp>
      <p:pic>
        <p:nvPicPr>
          <p:cNvPr id="3" name="Picture 6">
            <a:extLst>
              <a:ext uri="{FF2B5EF4-FFF2-40B4-BE49-F238E27FC236}">
                <a16:creationId xmlns:a16="http://schemas.microsoft.com/office/drawing/2014/main" id="{A92FBAC1-AD58-102C-E134-F003070B81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336" y="440291"/>
            <a:ext cx="883997" cy="883997"/>
          </a:xfrm>
          <a:prstGeom prst="rect">
            <a:avLst/>
          </a:prstGeom>
          <a:noFill/>
          <a:extLst>
            <a:ext uri="{909E8E84-426E-40DD-AFC4-6F175D3DCCD1}">
              <a14:hiddenFill xmlns:a14="http://schemas.microsoft.com/office/drawing/2010/main">
                <a:solidFill>
                  <a:srgbClr val="FFFFFF"/>
                </a:solidFill>
              </a14:hiddenFill>
            </a:ext>
          </a:extLst>
        </p:spPr>
      </p:pic>
      <p:sp>
        <p:nvSpPr>
          <p:cNvPr id="22" name="Title 1">
            <a:extLst>
              <a:ext uri="{FF2B5EF4-FFF2-40B4-BE49-F238E27FC236}">
                <a16:creationId xmlns:a16="http://schemas.microsoft.com/office/drawing/2014/main" id="{19576D54-C27D-09BD-211A-72463A17FE6D}"/>
              </a:ext>
            </a:extLst>
          </p:cNvPr>
          <p:cNvSpPr txBox="1">
            <a:spLocks/>
          </p:cNvSpPr>
          <p:nvPr/>
        </p:nvSpPr>
        <p:spPr>
          <a:xfrm>
            <a:off x="399652" y="203403"/>
            <a:ext cx="2592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a:t>Statistics</a:t>
            </a:r>
          </a:p>
        </p:txBody>
      </p:sp>
      <p:pic>
        <p:nvPicPr>
          <p:cNvPr id="23" name="Picture 2">
            <a:extLst>
              <a:ext uri="{FF2B5EF4-FFF2-40B4-BE49-F238E27FC236}">
                <a16:creationId xmlns:a16="http://schemas.microsoft.com/office/drawing/2014/main" id="{3E9D7F27-533A-0A6C-D162-13667413E6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8022" y="497746"/>
            <a:ext cx="736878" cy="736878"/>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826B44F2-93A6-C143-A6DA-CA7AA3073CEF}"/>
              </a:ext>
            </a:extLst>
          </p:cNvPr>
          <p:cNvSpPr txBox="1">
            <a:spLocks/>
          </p:cNvSpPr>
          <p:nvPr/>
        </p:nvSpPr>
        <p:spPr>
          <a:xfrm>
            <a:off x="8262641" y="218594"/>
            <a:ext cx="259275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a:t>Feedback</a:t>
            </a:r>
          </a:p>
        </p:txBody>
      </p:sp>
      <p:pic>
        <p:nvPicPr>
          <p:cNvPr id="26" name="Picture 8">
            <a:extLst>
              <a:ext uri="{FF2B5EF4-FFF2-40B4-BE49-F238E27FC236}">
                <a16:creationId xmlns:a16="http://schemas.microsoft.com/office/drawing/2014/main" id="{89F91BD8-308D-1C8E-F2C9-6148BE5072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55394" y="554901"/>
            <a:ext cx="652948" cy="6529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07ED24A-383E-E1C1-F4EB-EFA8D317338A}"/>
              </a:ext>
            </a:extLst>
          </p:cNvPr>
          <p:cNvPicPr>
            <a:picLocks noChangeAspect="1"/>
          </p:cNvPicPr>
          <p:nvPr/>
        </p:nvPicPr>
        <p:blipFill>
          <a:blip r:embed="rId6"/>
          <a:stretch>
            <a:fillRect/>
          </a:stretch>
        </p:blipFill>
        <p:spPr>
          <a:xfrm>
            <a:off x="1342654" y="2396426"/>
            <a:ext cx="4325782" cy="3200847"/>
          </a:xfrm>
          <a:prstGeom prst="rect">
            <a:avLst/>
          </a:prstGeom>
        </p:spPr>
      </p:pic>
      <p:pic>
        <p:nvPicPr>
          <p:cNvPr id="15" name="Picture 14">
            <a:extLst>
              <a:ext uri="{FF2B5EF4-FFF2-40B4-BE49-F238E27FC236}">
                <a16:creationId xmlns:a16="http://schemas.microsoft.com/office/drawing/2014/main" id="{3A0F8AA2-44E2-CEBB-B165-90572656E161}"/>
              </a:ext>
            </a:extLst>
          </p:cNvPr>
          <p:cNvPicPr>
            <a:picLocks noChangeAspect="1"/>
          </p:cNvPicPr>
          <p:nvPr/>
        </p:nvPicPr>
        <p:blipFill>
          <a:blip r:embed="rId7"/>
          <a:stretch>
            <a:fillRect/>
          </a:stretch>
        </p:blipFill>
        <p:spPr>
          <a:xfrm>
            <a:off x="6523566" y="2396425"/>
            <a:ext cx="3515216" cy="3200847"/>
          </a:xfrm>
          <a:prstGeom prst="rect">
            <a:avLst/>
          </a:prstGeom>
        </p:spPr>
      </p:pic>
    </p:spTree>
    <p:extLst>
      <p:ext uri="{BB962C8B-B14F-4D97-AF65-F5344CB8AC3E}">
        <p14:creationId xmlns:p14="http://schemas.microsoft.com/office/powerpoint/2010/main" val="147874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22"/>
                                        </p:tgtEl>
                                        <p:attrNameLst>
                                          <p:attrName>style.opacity</p:attrName>
                                        </p:attrNameLst>
                                      </p:cBhvr>
                                      <p:to>
                                        <p:strVal val="0.25"/>
                                      </p:to>
                                    </p:set>
                                    <p:animEffect filter="image" prLst="opacity: 0.25">
                                      <p:cBhvr rctx="IE">
                                        <p:cTn id="7" dur="indefinite"/>
                                        <p:tgtEl>
                                          <p:spTgt spid="22"/>
                                        </p:tgtEl>
                                      </p:cBhvr>
                                    </p:animEffect>
                                  </p:childTnLst>
                                </p:cTn>
                              </p:par>
                              <p:par>
                                <p:cTn id="8" presetID="9" presetClass="emph" presetSubtype="0" nodeType="withEffect">
                                  <p:stCondLst>
                                    <p:cond delay="0"/>
                                  </p:stCondLst>
                                  <p:childTnLst>
                                    <p:set>
                                      <p:cBhvr>
                                        <p:cTn id="9" dur="indefinite"/>
                                        <p:tgtEl>
                                          <p:spTgt spid="23"/>
                                        </p:tgtEl>
                                        <p:attrNameLst>
                                          <p:attrName>style.opacity</p:attrName>
                                        </p:attrNameLst>
                                      </p:cBhvr>
                                      <p:to>
                                        <p:strVal val="0.25"/>
                                      </p:to>
                                    </p:set>
                                    <p:animEffect filter="image" prLst="opacity: 0.25">
                                      <p:cBhvr rctx="IE">
                                        <p:cTn id="10" dur="indefinite"/>
                                        <p:tgtEl>
                                          <p:spTgt spid="23"/>
                                        </p:tgtEl>
                                      </p:cBhvr>
                                    </p:animEffect>
                                  </p:childTnLst>
                                </p:cTn>
                              </p:par>
                              <p:par>
                                <p:cTn id="11" presetID="9" presetClass="emph" presetSubtype="0" grpId="0" nodeType="withEffect">
                                  <p:stCondLst>
                                    <p:cond delay="0"/>
                                  </p:stCondLst>
                                  <p:childTnLst>
                                    <p:set>
                                      <p:cBhvr>
                                        <p:cTn id="12" dur="indefinite"/>
                                        <p:tgtEl>
                                          <p:spTgt spid="2"/>
                                        </p:tgtEl>
                                        <p:attrNameLst>
                                          <p:attrName>style.opacity</p:attrName>
                                        </p:attrNameLst>
                                      </p:cBhvr>
                                      <p:to>
                                        <p:strVal val="0.5"/>
                                      </p:to>
                                    </p:set>
                                    <p:animEffect filter="image" prLst="opacity: 0.5">
                                      <p:cBhvr rctx="IE">
                                        <p:cTn id="13" dur="indefinite"/>
                                        <p:tgtEl>
                                          <p:spTgt spid="2"/>
                                        </p:tgtEl>
                                      </p:cBhvr>
                                    </p:animEffect>
                                  </p:childTnLst>
                                </p:cTn>
                              </p:par>
                              <p:par>
                                <p:cTn id="14" presetID="9" presetClass="emph" presetSubtype="0" nodeType="withEffect">
                                  <p:stCondLst>
                                    <p:cond delay="0"/>
                                  </p:stCondLst>
                                  <p:childTnLst>
                                    <p:set>
                                      <p:cBhvr>
                                        <p:cTn id="15" dur="indefinite"/>
                                        <p:tgtEl>
                                          <p:spTgt spid="3"/>
                                        </p:tgtEl>
                                        <p:attrNameLst>
                                          <p:attrName>style.opacity</p:attrName>
                                        </p:attrNameLst>
                                      </p:cBhvr>
                                      <p:to>
                                        <p:strVal val="0.5"/>
                                      </p:to>
                                    </p:set>
                                    <p:animEffect filter="image" prLst="opacity: 0.5">
                                      <p:cBhvr rctx="IE">
                                        <p:cTn id="16"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7EF9630-B21C-E2D2-0FEB-7A45762D25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4314" y="2833053"/>
            <a:ext cx="1561123" cy="15611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E67F237-F860-9F13-C7F5-6C1DC92370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9650" y="2732869"/>
            <a:ext cx="1751037" cy="17510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7705EEA-4637-56F4-73DD-8F4D8C88E52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22126" y="3073878"/>
            <a:ext cx="1264138" cy="12641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18C6F1-46F6-933C-CA3D-7422C655A8AB}"/>
              </a:ext>
            </a:extLst>
          </p:cNvPr>
          <p:cNvSpPr txBox="1"/>
          <p:nvPr/>
        </p:nvSpPr>
        <p:spPr>
          <a:xfrm>
            <a:off x="6633175" y="1793665"/>
            <a:ext cx="2242039" cy="584775"/>
          </a:xfrm>
          <a:prstGeom prst="rect">
            <a:avLst/>
          </a:prstGeom>
          <a:noFill/>
        </p:spPr>
        <p:txBody>
          <a:bodyPr wrap="square" rtlCol="0">
            <a:spAutoFit/>
          </a:bodyPr>
          <a:lstStyle/>
          <a:p>
            <a:pPr algn="ctr"/>
            <a:r>
              <a:rPr lang="en-CA" sz="3200"/>
              <a:t>Feedback</a:t>
            </a:r>
          </a:p>
        </p:txBody>
      </p:sp>
      <p:pic>
        <p:nvPicPr>
          <p:cNvPr id="3" name="Picture 2">
            <a:extLst>
              <a:ext uri="{FF2B5EF4-FFF2-40B4-BE49-F238E27FC236}">
                <a16:creationId xmlns:a16="http://schemas.microsoft.com/office/drawing/2014/main" id="{C1197FD4-DE99-6D39-6D5A-DBBD5E3FDD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3313" y="2868991"/>
            <a:ext cx="1478794" cy="1478794"/>
          </a:xfrm>
          <a:prstGeom prst="rect">
            <a:avLst/>
          </a:prstGeom>
          <a:noFill/>
          <a:extLst>
            <a:ext uri="{909E8E84-426E-40DD-AFC4-6F175D3DCCD1}">
              <a14:hiddenFill xmlns:a14="http://schemas.microsoft.com/office/drawing/2010/main">
                <a:solidFill>
                  <a:srgbClr val="FFFFFF"/>
                </a:solidFill>
              </a14:hiddenFill>
            </a:ext>
          </a:extLst>
        </p:spPr>
      </p:pic>
      <p:sp>
        <p:nvSpPr>
          <p:cNvPr id="6" name="Plus Sign 5">
            <a:extLst>
              <a:ext uri="{FF2B5EF4-FFF2-40B4-BE49-F238E27FC236}">
                <a16:creationId xmlns:a16="http://schemas.microsoft.com/office/drawing/2014/main" id="{CE0BC0BB-B92F-B7BC-42C0-62345979BE91}"/>
              </a:ext>
            </a:extLst>
          </p:cNvPr>
          <p:cNvSpPr/>
          <p:nvPr/>
        </p:nvSpPr>
        <p:spPr>
          <a:xfrm>
            <a:off x="2888387" y="3334489"/>
            <a:ext cx="547797" cy="547797"/>
          </a:xfrm>
          <a:prstGeom prst="mathPlus">
            <a:avLst/>
          </a:prstGeom>
          <a:solidFill>
            <a:schemeClr val="tx1"/>
          </a:solidFill>
          <a:ln>
            <a:solidFill>
              <a:srgbClr val="2325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ysClr val="windowText" lastClr="000000"/>
                </a:solidFill>
              </a:ln>
              <a:solidFill>
                <a:sysClr val="windowText" lastClr="000000"/>
              </a:solidFill>
            </a:endParaRPr>
          </a:p>
        </p:txBody>
      </p:sp>
      <p:sp>
        <p:nvSpPr>
          <p:cNvPr id="7" name="Plus Sign 6">
            <a:extLst>
              <a:ext uri="{FF2B5EF4-FFF2-40B4-BE49-F238E27FC236}">
                <a16:creationId xmlns:a16="http://schemas.microsoft.com/office/drawing/2014/main" id="{51C397E4-EEA1-DE54-99AC-C890DE9A1F56}"/>
              </a:ext>
            </a:extLst>
          </p:cNvPr>
          <p:cNvSpPr/>
          <p:nvPr/>
        </p:nvSpPr>
        <p:spPr>
          <a:xfrm>
            <a:off x="6049703" y="3348458"/>
            <a:ext cx="547797" cy="547797"/>
          </a:xfrm>
          <a:prstGeom prst="mathPlus">
            <a:avLst/>
          </a:prstGeom>
          <a:solidFill>
            <a:schemeClr val="tx1"/>
          </a:solidFill>
          <a:ln>
            <a:solidFill>
              <a:srgbClr val="2325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ysClr val="windowText" lastClr="000000"/>
                </a:solidFill>
              </a:ln>
              <a:solidFill>
                <a:sysClr val="windowText" lastClr="000000"/>
              </a:solidFill>
            </a:endParaRPr>
          </a:p>
        </p:txBody>
      </p:sp>
      <p:sp>
        <p:nvSpPr>
          <p:cNvPr id="9" name="Equals 8">
            <a:extLst>
              <a:ext uri="{FF2B5EF4-FFF2-40B4-BE49-F238E27FC236}">
                <a16:creationId xmlns:a16="http://schemas.microsoft.com/office/drawing/2014/main" id="{F0893328-7E20-326E-8340-36DA38E1DCD0}"/>
              </a:ext>
            </a:extLst>
          </p:cNvPr>
          <p:cNvSpPr/>
          <p:nvPr/>
        </p:nvSpPr>
        <p:spPr>
          <a:xfrm>
            <a:off x="8911250" y="3349178"/>
            <a:ext cx="547077" cy="547077"/>
          </a:xfrm>
          <a:prstGeom prst="mathEqual">
            <a:avLst/>
          </a:prstGeom>
          <a:solidFill>
            <a:schemeClr val="tx1"/>
          </a:solidFill>
          <a:ln>
            <a:solidFill>
              <a:srgbClr val="2325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0" name="TextBox 9">
            <a:extLst>
              <a:ext uri="{FF2B5EF4-FFF2-40B4-BE49-F238E27FC236}">
                <a16:creationId xmlns:a16="http://schemas.microsoft.com/office/drawing/2014/main" id="{6E1E948D-3A80-8524-746E-C1055180A1CA}"/>
              </a:ext>
            </a:extLst>
          </p:cNvPr>
          <p:cNvSpPr txBox="1"/>
          <p:nvPr/>
        </p:nvSpPr>
        <p:spPr>
          <a:xfrm>
            <a:off x="9677013" y="1547445"/>
            <a:ext cx="2242039" cy="1077218"/>
          </a:xfrm>
          <a:prstGeom prst="rect">
            <a:avLst/>
          </a:prstGeom>
          <a:noFill/>
        </p:spPr>
        <p:txBody>
          <a:bodyPr wrap="square" rtlCol="0">
            <a:spAutoFit/>
          </a:bodyPr>
          <a:lstStyle/>
          <a:p>
            <a:pPr algn="ctr"/>
            <a:r>
              <a:rPr lang="en-CA" sz="3200"/>
              <a:t>Artificial Intelligence</a:t>
            </a:r>
          </a:p>
        </p:txBody>
      </p:sp>
      <p:sp>
        <p:nvSpPr>
          <p:cNvPr id="11" name="TextBox 10">
            <a:extLst>
              <a:ext uri="{FF2B5EF4-FFF2-40B4-BE49-F238E27FC236}">
                <a16:creationId xmlns:a16="http://schemas.microsoft.com/office/drawing/2014/main" id="{3C4881B7-6E9C-E2F4-38F4-042C1C564D17}"/>
              </a:ext>
            </a:extLst>
          </p:cNvPr>
          <p:cNvSpPr txBox="1"/>
          <p:nvPr/>
        </p:nvSpPr>
        <p:spPr>
          <a:xfrm>
            <a:off x="383855" y="1793665"/>
            <a:ext cx="2242039" cy="584775"/>
          </a:xfrm>
          <a:prstGeom prst="rect">
            <a:avLst/>
          </a:prstGeom>
          <a:noFill/>
        </p:spPr>
        <p:txBody>
          <a:bodyPr wrap="square" rtlCol="0">
            <a:spAutoFit/>
          </a:bodyPr>
          <a:lstStyle/>
          <a:p>
            <a:pPr algn="ctr"/>
            <a:r>
              <a:rPr lang="en-CA" sz="3200"/>
              <a:t>Statistics</a:t>
            </a:r>
          </a:p>
        </p:txBody>
      </p:sp>
      <p:sp>
        <p:nvSpPr>
          <p:cNvPr id="12" name="TextBox 11">
            <a:extLst>
              <a:ext uri="{FF2B5EF4-FFF2-40B4-BE49-F238E27FC236}">
                <a16:creationId xmlns:a16="http://schemas.microsoft.com/office/drawing/2014/main" id="{49B65179-079B-176E-39A2-7516803D41CD}"/>
              </a:ext>
            </a:extLst>
          </p:cNvPr>
          <p:cNvSpPr txBox="1"/>
          <p:nvPr/>
        </p:nvSpPr>
        <p:spPr>
          <a:xfrm>
            <a:off x="3589337" y="1793665"/>
            <a:ext cx="2242039" cy="584775"/>
          </a:xfrm>
          <a:prstGeom prst="rect">
            <a:avLst/>
          </a:prstGeom>
          <a:noFill/>
        </p:spPr>
        <p:txBody>
          <a:bodyPr wrap="square" rtlCol="0">
            <a:spAutoFit/>
          </a:bodyPr>
          <a:lstStyle/>
          <a:p>
            <a:pPr algn="ctr"/>
            <a:r>
              <a:rPr lang="en-CA" sz="3200"/>
              <a:t>Relatedness</a:t>
            </a:r>
          </a:p>
        </p:txBody>
      </p:sp>
      <p:sp>
        <p:nvSpPr>
          <p:cNvPr id="2" name="TextBox 1">
            <a:extLst>
              <a:ext uri="{FF2B5EF4-FFF2-40B4-BE49-F238E27FC236}">
                <a16:creationId xmlns:a16="http://schemas.microsoft.com/office/drawing/2014/main" id="{41C1F78B-B093-BC54-AB8B-EE91D357743C}"/>
              </a:ext>
            </a:extLst>
          </p:cNvPr>
          <p:cNvSpPr txBox="1"/>
          <p:nvPr/>
        </p:nvSpPr>
        <p:spPr>
          <a:xfrm>
            <a:off x="3623135" y="412196"/>
            <a:ext cx="5077520" cy="769441"/>
          </a:xfrm>
          <a:prstGeom prst="rect">
            <a:avLst/>
          </a:prstGeom>
          <a:noFill/>
        </p:spPr>
        <p:txBody>
          <a:bodyPr wrap="square" rtlCol="0">
            <a:spAutoFit/>
          </a:bodyPr>
          <a:lstStyle/>
          <a:p>
            <a:pPr algn="ctr"/>
            <a:r>
              <a:rPr lang="en-CA" sz="4400" err="1"/>
              <a:t>ChatGPT</a:t>
            </a:r>
            <a:r>
              <a:rPr lang="en-CA" sz="4400"/>
              <a:t> </a:t>
            </a:r>
          </a:p>
        </p:txBody>
      </p:sp>
    </p:spTree>
    <p:extLst>
      <p:ext uri="{BB962C8B-B14F-4D97-AF65-F5344CB8AC3E}">
        <p14:creationId xmlns:p14="http://schemas.microsoft.com/office/powerpoint/2010/main" val="222218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3F03-F036-BE7D-E701-C383BCFF0BA9}"/>
              </a:ext>
            </a:extLst>
          </p:cNvPr>
          <p:cNvSpPr>
            <a:spLocks noGrp="1"/>
          </p:cNvSpPr>
          <p:nvPr>
            <p:ph type="title"/>
          </p:nvPr>
        </p:nvSpPr>
        <p:spPr/>
        <p:txBody>
          <a:bodyPr/>
          <a:lstStyle/>
          <a:p>
            <a:r>
              <a:rPr lang="en-CA"/>
              <a:t>Improvements</a:t>
            </a:r>
          </a:p>
        </p:txBody>
      </p:sp>
      <p:pic>
        <p:nvPicPr>
          <p:cNvPr id="5" name="Content Placeholder 4">
            <a:extLst>
              <a:ext uri="{FF2B5EF4-FFF2-40B4-BE49-F238E27FC236}">
                <a16:creationId xmlns:a16="http://schemas.microsoft.com/office/drawing/2014/main" id="{D59DAE23-B08E-A7B5-FA47-72E42F8E2AF2}"/>
              </a:ext>
            </a:extLst>
          </p:cNvPr>
          <p:cNvPicPr>
            <a:picLocks noGrp="1" noChangeAspect="1"/>
          </p:cNvPicPr>
          <p:nvPr>
            <p:ph idx="1"/>
          </p:nvPr>
        </p:nvPicPr>
        <p:blipFill>
          <a:blip r:embed="rId3"/>
          <a:stretch>
            <a:fillRect/>
          </a:stretch>
        </p:blipFill>
        <p:spPr>
          <a:xfrm>
            <a:off x="608287" y="3147982"/>
            <a:ext cx="10515600" cy="3529687"/>
          </a:xfrm>
          <a:ln w="28575">
            <a:solidFill>
              <a:schemeClr val="tx1"/>
            </a:solidFill>
          </a:ln>
        </p:spPr>
      </p:pic>
      <p:pic>
        <p:nvPicPr>
          <p:cNvPr id="3" name="Picture 2">
            <a:extLst>
              <a:ext uri="{FF2B5EF4-FFF2-40B4-BE49-F238E27FC236}">
                <a16:creationId xmlns:a16="http://schemas.microsoft.com/office/drawing/2014/main" id="{0F3EE33D-39CC-4532-3F70-E23B996C6C70}"/>
              </a:ext>
            </a:extLst>
          </p:cNvPr>
          <p:cNvPicPr>
            <a:picLocks noChangeAspect="1"/>
          </p:cNvPicPr>
          <p:nvPr/>
        </p:nvPicPr>
        <p:blipFill>
          <a:blip r:embed="rId4"/>
          <a:stretch>
            <a:fillRect/>
          </a:stretch>
        </p:blipFill>
        <p:spPr>
          <a:xfrm>
            <a:off x="8158363" y="283587"/>
            <a:ext cx="2614222" cy="2949072"/>
          </a:xfrm>
          <a:prstGeom prst="rect">
            <a:avLst/>
          </a:prstGeom>
          <a:ln w="28575">
            <a:solidFill>
              <a:schemeClr val="tx1"/>
            </a:solidFill>
          </a:ln>
        </p:spPr>
      </p:pic>
      <p:sp>
        <p:nvSpPr>
          <p:cNvPr id="4" name="TextBox 3">
            <a:extLst>
              <a:ext uri="{FF2B5EF4-FFF2-40B4-BE49-F238E27FC236}">
                <a16:creationId xmlns:a16="http://schemas.microsoft.com/office/drawing/2014/main" id="{55EE0FED-36CE-AA39-E989-2963D424E068}"/>
              </a:ext>
            </a:extLst>
          </p:cNvPr>
          <p:cNvSpPr txBox="1"/>
          <p:nvPr/>
        </p:nvSpPr>
        <p:spPr>
          <a:xfrm>
            <a:off x="9018155" y="2971049"/>
            <a:ext cx="1205138" cy="523220"/>
          </a:xfrm>
          <a:prstGeom prst="rect">
            <a:avLst/>
          </a:prstGeom>
          <a:solidFill>
            <a:schemeClr val="bg1"/>
          </a:solidFill>
          <a:ln w="28575">
            <a:solidFill>
              <a:schemeClr val="tx1"/>
            </a:solidFill>
          </a:ln>
        </p:spPr>
        <p:txBody>
          <a:bodyPr wrap="square" rtlCol="0">
            <a:spAutoFit/>
          </a:bodyPr>
          <a:lstStyle/>
          <a:p>
            <a:pPr algn="ctr"/>
            <a:r>
              <a:rPr lang="en-CA" sz="2800"/>
              <a:t>GPT-3</a:t>
            </a:r>
          </a:p>
        </p:txBody>
      </p:sp>
      <p:sp>
        <p:nvSpPr>
          <p:cNvPr id="6" name="TextBox 5">
            <a:extLst>
              <a:ext uri="{FF2B5EF4-FFF2-40B4-BE49-F238E27FC236}">
                <a16:creationId xmlns:a16="http://schemas.microsoft.com/office/drawing/2014/main" id="{FFAE4239-FED7-436E-D51D-918A3FCEB975}"/>
              </a:ext>
            </a:extLst>
          </p:cNvPr>
          <p:cNvSpPr txBox="1"/>
          <p:nvPr/>
        </p:nvSpPr>
        <p:spPr>
          <a:xfrm>
            <a:off x="2571277" y="2886372"/>
            <a:ext cx="1205138" cy="523220"/>
          </a:xfrm>
          <a:prstGeom prst="rect">
            <a:avLst/>
          </a:prstGeom>
          <a:solidFill>
            <a:schemeClr val="bg1"/>
          </a:solidFill>
          <a:ln w="28575">
            <a:solidFill>
              <a:schemeClr val="tx1"/>
            </a:solidFill>
          </a:ln>
        </p:spPr>
        <p:txBody>
          <a:bodyPr wrap="square" rtlCol="0">
            <a:spAutoFit/>
          </a:bodyPr>
          <a:lstStyle/>
          <a:p>
            <a:pPr algn="ctr"/>
            <a:r>
              <a:rPr lang="en-CA" sz="2800"/>
              <a:t>GPT-4</a:t>
            </a:r>
          </a:p>
        </p:txBody>
      </p:sp>
    </p:spTree>
    <p:extLst>
      <p:ext uri="{BB962C8B-B14F-4D97-AF65-F5344CB8AC3E}">
        <p14:creationId xmlns:p14="http://schemas.microsoft.com/office/powerpoint/2010/main" val="14960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CBE9-5590-012A-C2C2-231E5B9F1A88}"/>
              </a:ext>
            </a:extLst>
          </p:cNvPr>
          <p:cNvSpPr>
            <a:spLocks noGrp="1"/>
          </p:cNvSpPr>
          <p:nvPr>
            <p:ph type="title"/>
          </p:nvPr>
        </p:nvSpPr>
        <p:spPr/>
        <p:txBody>
          <a:bodyPr/>
          <a:lstStyle/>
          <a:p>
            <a:r>
              <a:rPr lang="en-CA"/>
              <a:t>Affordances and tool use</a:t>
            </a:r>
          </a:p>
        </p:txBody>
      </p:sp>
      <p:pic>
        <p:nvPicPr>
          <p:cNvPr id="5" name="Picture 4">
            <a:extLst>
              <a:ext uri="{FF2B5EF4-FFF2-40B4-BE49-F238E27FC236}">
                <a16:creationId xmlns:a16="http://schemas.microsoft.com/office/drawing/2014/main" id="{E7A7BECA-C968-C496-45DE-1DAA00AC6E4A}"/>
              </a:ext>
            </a:extLst>
          </p:cNvPr>
          <p:cNvPicPr>
            <a:picLocks noChangeAspect="1"/>
          </p:cNvPicPr>
          <p:nvPr/>
        </p:nvPicPr>
        <p:blipFill>
          <a:blip r:embed="rId2"/>
          <a:stretch>
            <a:fillRect/>
          </a:stretch>
        </p:blipFill>
        <p:spPr>
          <a:xfrm>
            <a:off x="6744811" y="1485969"/>
            <a:ext cx="4821757" cy="4971900"/>
          </a:xfrm>
          <a:prstGeom prst="rect">
            <a:avLst/>
          </a:prstGeom>
        </p:spPr>
      </p:pic>
      <p:pic>
        <p:nvPicPr>
          <p:cNvPr id="9" name="Picture 8">
            <a:extLst>
              <a:ext uri="{FF2B5EF4-FFF2-40B4-BE49-F238E27FC236}">
                <a16:creationId xmlns:a16="http://schemas.microsoft.com/office/drawing/2014/main" id="{AEAB0D99-BDA4-A5E5-A23B-78D635CB38DE}"/>
              </a:ext>
            </a:extLst>
          </p:cNvPr>
          <p:cNvPicPr>
            <a:picLocks noChangeAspect="1"/>
          </p:cNvPicPr>
          <p:nvPr/>
        </p:nvPicPr>
        <p:blipFill>
          <a:blip r:embed="rId3"/>
          <a:stretch>
            <a:fillRect/>
          </a:stretch>
        </p:blipFill>
        <p:spPr>
          <a:xfrm>
            <a:off x="750930" y="4111846"/>
            <a:ext cx="5257373" cy="2526931"/>
          </a:xfrm>
          <a:prstGeom prst="rect">
            <a:avLst/>
          </a:prstGeom>
        </p:spPr>
      </p:pic>
      <p:pic>
        <p:nvPicPr>
          <p:cNvPr id="11" name="Picture 10">
            <a:extLst>
              <a:ext uri="{FF2B5EF4-FFF2-40B4-BE49-F238E27FC236}">
                <a16:creationId xmlns:a16="http://schemas.microsoft.com/office/drawing/2014/main" id="{9DCF7296-A131-BE6C-18F5-1B4D5FD1D89B}"/>
              </a:ext>
            </a:extLst>
          </p:cNvPr>
          <p:cNvPicPr>
            <a:picLocks noChangeAspect="1"/>
          </p:cNvPicPr>
          <p:nvPr/>
        </p:nvPicPr>
        <p:blipFill>
          <a:blip r:embed="rId4"/>
          <a:stretch>
            <a:fillRect/>
          </a:stretch>
        </p:blipFill>
        <p:spPr>
          <a:xfrm>
            <a:off x="838199" y="1485968"/>
            <a:ext cx="5170103" cy="2482817"/>
          </a:xfrm>
          <a:prstGeom prst="rect">
            <a:avLst/>
          </a:prstGeom>
        </p:spPr>
      </p:pic>
    </p:spTree>
    <p:extLst>
      <p:ext uri="{BB962C8B-B14F-4D97-AF65-F5344CB8AC3E}">
        <p14:creationId xmlns:p14="http://schemas.microsoft.com/office/powerpoint/2010/main" val="38722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65736-79D9-A0C1-9529-757D689373EF}"/>
              </a:ext>
            </a:extLst>
          </p:cNvPr>
          <p:cNvSpPr>
            <a:spLocks noGrp="1"/>
          </p:cNvSpPr>
          <p:nvPr>
            <p:ph type="title"/>
          </p:nvPr>
        </p:nvSpPr>
        <p:spPr/>
        <p:txBody>
          <a:bodyPr/>
          <a:lstStyle/>
          <a:p>
            <a:endParaRPr lang="en-CA"/>
          </a:p>
        </p:txBody>
      </p:sp>
      <p:pic>
        <p:nvPicPr>
          <p:cNvPr id="5124" name="Picture 4" descr="Meet HuggingGPT: A Framework That Leverages LLMs to Connect Various AI  Models in Machine Learning Communities (Hugging Face) to Solve AI Tasks -  MarkTechPost">
            <a:extLst>
              <a:ext uri="{FF2B5EF4-FFF2-40B4-BE49-F238E27FC236}">
                <a16:creationId xmlns:a16="http://schemas.microsoft.com/office/drawing/2014/main" id="{3836F549-430B-A57A-D607-A1B165E49E7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3290" y="0"/>
            <a:ext cx="113217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08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0192-3063-32D8-18AB-E2FD8D9E06DB}"/>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90273252-4015-221F-7568-7B9ECF753EEF}"/>
              </a:ext>
            </a:extLst>
          </p:cNvPr>
          <p:cNvSpPr>
            <a:spLocks noGrp="1"/>
          </p:cNvSpPr>
          <p:nvPr>
            <p:ph idx="1"/>
          </p:nvPr>
        </p:nvSpPr>
        <p:spPr/>
        <p:txBody>
          <a:bodyPr/>
          <a:lstStyle/>
          <a:p>
            <a:endParaRPr lang="en-CA"/>
          </a:p>
        </p:txBody>
      </p:sp>
      <p:pic>
        <p:nvPicPr>
          <p:cNvPr id="3074" name="Picture 2" descr="Inside LangChain: The Open Source Large Language Model Framework Everyone  is Talking About | by Jesus Rodriguez | Mar, 2023 | Towards AI">
            <a:extLst>
              <a:ext uri="{FF2B5EF4-FFF2-40B4-BE49-F238E27FC236}">
                <a16:creationId xmlns:a16="http://schemas.microsoft.com/office/drawing/2014/main" id="{53ACFA7B-167B-CBBF-12A8-20BD594F0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6538"/>
            <a:ext cx="12192000" cy="638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596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A172-E837-9266-C7DA-49E9B7073CB0}"/>
              </a:ext>
            </a:extLst>
          </p:cNvPr>
          <p:cNvSpPr>
            <a:spLocks noGrp="1"/>
          </p:cNvSpPr>
          <p:nvPr>
            <p:ph type="title"/>
          </p:nvPr>
        </p:nvSpPr>
        <p:spPr/>
        <p:txBody>
          <a:bodyPr/>
          <a:lstStyle/>
          <a:p>
            <a:pPr algn="ctr"/>
            <a:r>
              <a:rPr lang="en-CA"/>
              <a:t>The capabilities of machines</a:t>
            </a:r>
          </a:p>
        </p:txBody>
      </p:sp>
      <p:sp>
        <p:nvSpPr>
          <p:cNvPr id="3" name="Content Placeholder 2">
            <a:extLst>
              <a:ext uri="{FF2B5EF4-FFF2-40B4-BE49-F238E27FC236}">
                <a16:creationId xmlns:a16="http://schemas.microsoft.com/office/drawing/2014/main" id="{8F9147E0-AEA6-30C8-8357-D3D4839C2D8E}"/>
              </a:ext>
            </a:extLst>
          </p:cNvPr>
          <p:cNvSpPr>
            <a:spLocks noGrp="1"/>
          </p:cNvSpPr>
          <p:nvPr>
            <p:ph idx="1"/>
          </p:nvPr>
        </p:nvSpPr>
        <p:spPr>
          <a:xfrm>
            <a:off x="838200" y="1825625"/>
            <a:ext cx="4842350" cy="4351338"/>
          </a:xfrm>
        </p:spPr>
        <p:txBody>
          <a:bodyPr/>
          <a:lstStyle/>
          <a:p>
            <a:r>
              <a:rPr lang="en-CA"/>
              <a:t>IQ Higher than average human</a:t>
            </a:r>
          </a:p>
          <a:p>
            <a:r>
              <a:rPr lang="en-CA"/>
              <a:t>Bar exam </a:t>
            </a:r>
            <a:r>
              <a:rPr lang="en-CA">
                <a:sym typeface="Wingdings" panose="05000000000000000000" pitchFamily="2" charset="2"/>
              </a:rPr>
              <a:t> 90% percentile</a:t>
            </a:r>
            <a:r>
              <a:rPr lang="en-CA"/>
              <a:t> </a:t>
            </a:r>
          </a:p>
          <a:p>
            <a:endParaRPr lang="en-CA"/>
          </a:p>
          <a:p>
            <a:endParaRPr lang="en-CA"/>
          </a:p>
          <a:p>
            <a:r>
              <a:rPr lang="en-CA"/>
              <a:t>GPT-4 is not human-like on everything, but everything it can do is human-like</a:t>
            </a:r>
          </a:p>
        </p:txBody>
      </p:sp>
      <p:pic>
        <p:nvPicPr>
          <p:cNvPr id="5" name="Picture 4" descr="Diagram&#10;&#10;Description automatically generated">
            <a:extLst>
              <a:ext uri="{FF2B5EF4-FFF2-40B4-BE49-F238E27FC236}">
                <a16:creationId xmlns:a16="http://schemas.microsoft.com/office/drawing/2014/main" id="{94641A85-824A-5185-5B6F-F5037D975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0550" y="1603009"/>
            <a:ext cx="5989502" cy="4889866"/>
          </a:xfrm>
          <a:prstGeom prst="rect">
            <a:avLst/>
          </a:prstGeom>
        </p:spPr>
      </p:pic>
      <p:pic>
        <p:nvPicPr>
          <p:cNvPr id="6" name="Picture 2">
            <a:extLst>
              <a:ext uri="{FF2B5EF4-FFF2-40B4-BE49-F238E27FC236}">
                <a16:creationId xmlns:a16="http://schemas.microsoft.com/office/drawing/2014/main" id="{8E17A1B7-56B2-3930-EADE-396C2DAC2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2028" y="3885853"/>
            <a:ext cx="728919" cy="728919"/>
          </a:xfrm>
          <a:prstGeom prst="rect">
            <a:avLst/>
          </a:prstGeom>
          <a:noFill/>
          <a:extLst>
            <a:ext uri="{909E8E84-426E-40DD-AFC4-6F175D3DCCD1}">
              <a14:hiddenFill xmlns:a14="http://schemas.microsoft.com/office/drawing/2010/main">
                <a:solidFill>
                  <a:srgbClr val="FFFFFF"/>
                </a:solidFill>
              </a14:hiddenFill>
            </a:ext>
          </a:extLst>
        </p:spPr>
      </p:pic>
      <p:sp>
        <p:nvSpPr>
          <p:cNvPr id="7" name="Arrow: Up 6">
            <a:extLst>
              <a:ext uri="{FF2B5EF4-FFF2-40B4-BE49-F238E27FC236}">
                <a16:creationId xmlns:a16="http://schemas.microsoft.com/office/drawing/2014/main" id="{1D398634-3E19-0CC3-3FB8-A5939F3BF2AE}"/>
              </a:ext>
            </a:extLst>
          </p:cNvPr>
          <p:cNvSpPr/>
          <p:nvPr/>
        </p:nvSpPr>
        <p:spPr>
          <a:xfrm rot="19755726">
            <a:off x="9769230" y="3212680"/>
            <a:ext cx="179754" cy="750277"/>
          </a:xfrm>
          <a:prstGeom prst="up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5694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BB49-92B0-6D4B-0714-A5520039FD3F}"/>
              </a:ext>
            </a:extLst>
          </p:cNvPr>
          <p:cNvSpPr>
            <a:spLocks noGrp="1"/>
          </p:cNvSpPr>
          <p:nvPr>
            <p:ph type="title"/>
          </p:nvPr>
        </p:nvSpPr>
        <p:spPr/>
        <p:txBody>
          <a:bodyPr/>
          <a:lstStyle/>
          <a:p>
            <a:r>
              <a:rPr lang="en-CA"/>
              <a:t>Emergence</a:t>
            </a:r>
          </a:p>
        </p:txBody>
      </p:sp>
      <p:sp>
        <p:nvSpPr>
          <p:cNvPr id="3" name="Content Placeholder 2">
            <a:extLst>
              <a:ext uri="{FF2B5EF4-FFF2-40B4-BE49-F238E27FC236}">
                <a16:creationId xmlns:a16="http://schemas.microsoft.com/office/drawing/2014/main" id="{26B5C796-2809-F3E9-CBDB-7CC7616ABA89}"/>
              </a:ext>
            </a:extLst>
          </p:cNvPr>
          <p:cNvSpPr>
            <a:spLocks noGrp="1"/>
          </p:cNvSpPr>
          <p:nvPr>
            <p:ph idx="1"/>
          </p:nvPr>
        </p:nvSpPr>
        <p:spPr/>
        <p:txBody>
          <a:bodyPr/>
          <a:lstStyle/>
          <a:p>
            <a:endParaRPr lang="en-CA"/>
          </a:p>
        </p:txBody>
      </p:sp>
      <p:pic>
        <p:nvPicPr>
          <p:cNvPr id="5" name="Picture 4">
            <a:extLst>
              <a:ext uri="{FF2B5EF4-FFF2-40B4-BE49-F238E27FC236}">
                <a16:creationId xmlns:a16="http://schemas.microsoft.com/office/drawing/2014/main" id="{F4224D22-9DCC-3751-C47D-9353FE34F760}"/>
              </a:ext>
            </a:extLst>
          </p:cNvPr>
          <p:cNvPicPr>
            <a:picLocks noChangeAspect="1"/>
          </p:cNvPicPr>
          <p:nvPr/>
        </p:nvPicPr>
        <p:blipFill>
          <a:blip r:embed="rId2"/>
          <a:stretch>
            <a:fillRect/>
          </a:stretch>
        </p:blipFill>
        <p:spPr>
          <a:xfrm>
            <a:off x="516925" y="1461696"/>
            <a:ext cx="11158149" cy="5274267"/>
          </a:xfrm>
          <a:prstGeom prst="rect">
            <a:avLst/>
          </a:prstGeom>
        </p:spPr>
      </p:pic>
    </p:spTree>
    <p:extLst>
      <p:ext uri="{BB962C8B-B14F-4D97-AF65-F5344CB8AC3E}">
        <p14:creationId xmlns:p14="http://schemas.microsoft.com/office/powerpoint/2010/main" val="3062123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FC3443-0A2E-7D7C-6ECF-DC79DD271EF3}"/>
              </a:ext>
            </a:extLst>
          </p:cNvPr>
          <p:cNvPicPr>
            <a:picLocks noGrp="1" noChangeAspect="1"/>
          </p:cNvPicPr>
          <p:nvPr>
            <p:ph idx="1"/>
          </p:nvPr>
        </p:nvPicPr>
        <p:blipFill>
          <a:blip r:embed="rId3"/>
          <a:stretch>
            <a:fillRect/>
          </a:stretch>
        </p:blipFill>
        <p:spPr>
          <a:xfrm>
            <a:off x="1572490" y="284090"/>
            <a:ext cx="9467990" cy="6289820"/>
          </a:xfrm>
        </p:spPr>
      </p:pic>
    </p:spTree>
    <p:extLst>
      <p:ext uri="{BB962C8B-B14F-4D97-AF65-F5344CB8AC3E}">
        <p14:creationId xmlns:p14="http://schemas.microsoft.com/office/powerpoint/2010/main" val="1995490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4732AC-F163-8F50-BF35-8A5B581D65A7}"/>
              </a:ext>
            </a:extLst>
          </p:cNvPr>
          <p:cNvSpPr>
            <a:spLocks noGrp="1"/>
          </p:cNvSpPr>
          <p:nvPr>
            <p:ph type="title"/>
          </p:nvPr>
        </p:nvSpPr>
        <p:spPr>
          <a:xfrm>
            <a:off x="775284" y="321727"/>
            <a:ext cx="10515600" cy="1325563"/>
          </a:xfrm>
        </p:spPr>
        <p:txBody>
          <a:bodyPr/>
          <a:lstStyle/>
          <a:p>
            <a:r>
              <a:rPr lang="en-CA" dirty="0"/>
              <a:t>Information Overload</a:t>
            </a:r>
          </a:p>
        </p:txBody>
      </p:sp>
      <p:pic>
        <p:nvPicPr>
          <p:cNvPr id="2050" name="Picture 2" descr="Input Overloading Information Overload Concept Young Woman Running Away  From Information Stream Concept Of Person Overwhelmed By Information  Colorful Vector Illustration In Flat Style Stock Illustration - Download  Image Now - iStock">
            <a:extLst>
              <a:ext uri="{FF2B5EF4-FFF2-40B4-BE49-F238E27FC236}">
                <a16:creationId xmlns:a16="http://schemas.microsoft.com/office/drawing/2014/main" id="{5E1C192C-2C43-CCFD-4F88-5EFBC0231E5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515307" y="4245476"/>
            <a:ext cx="1997875" cy="1997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Information overload? Definition and tips on how to avoid it -  BrandBase">
            <a:extLst>
              <a:ext uri="{FF2B5EF4-FFF2-40B4-BE49-F238E27FC236}">
                <a16:creationId xmlns:a16="http://schemas.microsoft.com/office/drawing/2014/main" id="{456E3250-2DFE-7A05-F8A4-30AAE76DC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139" y="1613586"/>
            <a:ext cx="2929580" cy="241659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e suffer from information overload, and the cure is critical thinking">
            <a:extLst>
              <a:ext uri="{FF2B5EF4-FFF2-40B4-BE49-F238E27FC236}">
                <a16:creationId xmlns:a16="http://schemas.microsoft.com/office/drawing/2014/main" id="{CA86EB29-C166-1D5F-16FB-676EC5DAD6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75837" y="3608388"/>
            <a:ext cx="3209828" cy="29278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s Information Overload Hurting Mental Health? | Psychology Today">
            <a:extLst>
              <a:ext uri="{FF2B5EF4-FFF2-40B4-BE49-F238E27FC236}">
                <a16:creationId xmlns:a16="http://schemas.microsoft.com/office/drawing/2014/main" id="{21C86588-6A0F-27FB-134B-5F14D8997C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50066" y="1612889"/>
            <a:ext cx="3166037" cy="165763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formation Overload Vector Hd PNG Images, Information Overload Phone  Stress Overwhelm, Overwhelm, Information, Panic PNG Image For Free Download">
            <a:extLst>
              <a:ext uri="{FF2B5EF4-FFF2-40B4-BE49-F238E27FC236}">
                <a16:creationId xmlns:a16="http://schemas.microsoft.com/office/drawing/2014/main" id="{C02DAF94-5D96-9E70-AEAB-DC6007AA63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15224" y="1650596"/>
            <a:ext cx="2575660" cy="451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871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1F1108-5AF3-A4B8-2DFD-8154B3B3F09C}"/>
              </a:ext>
            </a:extLst>
          </p:cNvPr>
          <p:cNvSpPr/>
          <p:nvPr/>
        </p:nvSpPr>
        <p:spPr>
          <a:xfrm>
            <a:off x="609600" y="1734232"/>
            <a:ext cx="10744200" cy="4758643"/>
          </a:xfrm>
          <a:prstGeom prst="rect">
            <a:avLst/>
          </a:prstGeom>
          <a:gradFill>
            <a:gsLst>
              <a:gs pos="0">
                <a:schemeClr val="accent6">
                  <a:lumMod val="60000"/>
                  <a:lumOff val="40000"/>
                </a:schemeClr>
              </a:gs>
              <a:gs pos="100000">
                <a:srgbClr val="FF7979"/>
              </a:gs>
            </a:gsLst>
            <a:lin ang="5400000" scaled="1"/>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45EC8074-E65A-D9A0-AE06-4C8DA8C0602A}"/>
              </a:ext>
            </a:extLst>
          </p:cNvPr>
          <p:cNvSpPr>
            <a:spLocks noGrp="1"/>
          </p:cNvSpPr>
          <p:nvPr>
            <p:ph type="title"/>
          </p:nvPr>
        </p:nvSpPr>
        <p:spPr/>
        <p:txBody>
          <a:bodyPr/>
          <a:lstStyle/>
          <a:p>
            <a:r>
              <a:rPr lang="en-CA"/>
              <a:t>The Alignment Problem</a:t>
            </a:r>
          </a:p>
        </p:txBody>
      </p:sp>
      <p:cxnSp>
        <p:nvCxnSpPr>
          <p:cNvPr id="7" name="Straight Arrow Connector 6">
            <a:extLst>
              <a:ext uri="{FF2B5EF4-FFF2-40B4-BE49-F238E27FC236}">
                <a16:creationId xmlns:a16="http://schemas.microsoft.com/office/drawing/2014/main" id="{25B944A6-8F2E-7490-6E55-53D87DC334FD}"/>
              </a:ext>
            </a:extLst>
          </p:cNvPr>
          <p:cNvCxnSpPr>
            <a:cxnSpLocks/>
          </p:cNvCxnSpPr>
          <p:nvPr/>
        </p:nvCxnSpPr>
        <p:spPr>
          <a:xfrm flipV="1">
            <a:off x="838200" y="2685383"/>
            <a:ext cx="2108200" cy="1450962"/>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E21D9C7-6836-96A1-3BC5-BE6DE63CE0C9}"/>
              </a:ext>
            </a:extLst>
          </p:cNvPr>
          <p:cNvSpPr txBox="1"/>
          <p:nvPr/>
        </p:nvSpPr>
        <p:spPr>
          <a:xfrm>
            <a:off x="4388320" y="1734232"/>
            <a:ext cx="3556000" cy="523220"/>
          </a:xfrm>
          <a:prstGeom prst="rect">
            <a:avLst/>
          </a:prstGeom>
          <a:noFill/>
        </p:spPr>
        <p:txBody>
          <a:bodyPr wrap="square" rtlCol="0">
            <a:spAutoFit/>
          </a:bodyPr>
          <a:lstStyle/>
          <a:p>
            <a:pPr algn="ctr"/>
            <a:r>
              <a:rPr lang="en-CA" sz="2800" b="1"/>
              <a:t>Good for Humans</a:t>
            </a:r>
          </a:p>
        </p:txBody>
      </p:sp>
      <p:cxnSp>
        <p:nvCxnSpPr>
          <p:cNvPr id="33" name="Straight Arrow Connector 32">
            <a:extLst>
              <a:ext uri="{FF2B5EF4-FFF2-40B4-BE49-F238E27FC236}">
                <a16:creationId xmlns:a16="http://schemas.microsoft.com/office/drawing/2014/main" id="{A3033E9C-8F7B-FF56-58CB-F17F19B82A60}"/>
              </a:ext>
            </a:extLst>
          </p:cNvPr>
          <p:cNvCxnSpPr>
            <a:cxnSpLocks/>
          </p:cNvCxnSpPr>
          <p:nvPr/>
        </p:nvCxnSpPr>
        <p:spPr>
          <a:xfrm>
            <a:off x="918028" y="4076677"/>
            <a:ext cx="2500654" cy="4049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380DAB-8AE9-37E6-65F4-0449A93AA007}"/>
              </a:ext>
            </a:extLst>
          </p:cNvPr>
          <p:cNvSpPr txBox="1"/>
          <p:nvPr/>
        </p:nvSpPr>
        <p:spPr>
          <a:xfrm>
            <a:off x="4382440" y="5753629"/>
            <a:ext cx="3556000" cy="523220"/>
          </a:xfrm>
          <a:prstGeom prst="rect">
            <a:avLst/>
          </a:prstGeom>
          <a:noFill/>
        </p:spPr>
        <p:txBody>
          <a:bodyPr wrap="square" rtlCol="0">
            <a:spAutoFit/>
          </a:bodyPr>
          <a:lstStyle/>
          <a:p>
            <a:pPr algn="ctr"/>
            <a:r>
              <a:rPr lang="en-CA" sz="2800" b="1"/>
              <a:t>Bad for Humans</a:t>
            </a:r>
          </a:p>
        </p:txBody>
      </p:sp>
      <p:cxnSp>
        <p:nvCxnSpPr>
          <p:cNvPr id="38" name="Straight Arrow Connector 37">
            <a:extLst>
              <a:ext uri="{FF2B5EF4-FFF2-40B4-BE49-F238E27FC236}">
                <a16:creationId xmlns:a16="http://schemas.microsoft.com/office/drawing/2014/main" id="{BB9C5C72-8120-80CF-A585-4D71B73ED8A8}"/>
              </a:ext>
            </a:extLst>
          </p:cNvPr>
          <p:cNvCxnSpPr>
            <a:cxnSpLocks/>
          </p:cNvCxnSpPr>
          <p:nvPr/>
        </p:nvCxnSpPr>
        <p:spPr>
          <a:xfrm>
            <a:off x="803728" y="4073981"/>
            <a:ext cx="10355944" cy="1657876"/>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C27F6BD-D3B2-29A8-8C06-6CD0EA445241}"/>
              </a:ext>
            </a:extLst>
          </p:cNvPr>
          <p:cNvCxnSpPr>
            <a:cxnSpLocks/>
          </p:cNvCxnSpPr>
          <p:nvPr/>
        </p:nvCxnSpPr>
        <p:spPr>
          <a:xfrm>
            <a:off x="918028" y="4179889"/>
            <a:ext cx="1868715" cy="18353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12D1E2E4-3F5B-93B3-21A0-2641DB35E5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18" y="3537064"/>
            <a:ext cx="944563" cy="94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63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9" presetClass="emph" presetSubtype="0" nodeType="withEffect">
                                  <p:stCondLst>
                                    <p:cond delay="0"/>
                                  </p:stCondLst>
                                  <p:childTnLst>
                                    <p:set>
                                      <p:cBhvr>
                                        <p:cTn id="14" dur="indefinite"/>
                                        <p:tgtEl>
                                          <p:spTgt spid="7"/>
                                        </p:tgtEl>
                                        <p:attrNameLst>
                                          <p:attrName>style.opacity</p:attrName>
                                        </p:attrNameLst>
                                      </p:cBhvr>
                                      <p:to>
                                        <p:strVal val="0.5"/>
                                      </p:to>
                                    </p:set>
                                    <p:animEffect filter="image" prLst="opacity: 0.5">
                                      <p:cBhvr rctx="IE">
                                        <p:cTn id="15" dur="indefinite"/>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9" presetClass="emph" presetSubtype="0" nodeType="withEffect">
                                  <p:stCondLst>
                                    <p:cond delay="0"/>
                                  </p:stCondLst>
                                  <p:childTnLst>
                                    <p:set>
                                      <p:cBhvr>
                                        <p:cTn id="22" dur="indefinite"/>
                                        <p:tgtEl>
                                          <p:spTgt spid="28"/>
                                        </p:tgtEl>
                                        <p:attrNameLst>
                                          <p:attrName>style.opacity</p:attrName>
                                        </p:attrNameLst>
                                      </p:cBhvr>
                                      <p:to>
                                        <p:strVal val="0.5"/>
                                      </p:to>
                                    </p:set>
                                    <p:animEffect filter="image" prLst="opacity: 0.5">
                                      <p:cBhvr rctx="IE">
                                        <p:cTn id="23" dur="indefinite"/>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9" presetClass="emph" presetSubtype="0" nodeType="withEffect">
                                  <p:stCondLst>
                                    <p:cond delay="0"/>
                                  </p:stCondLst>
                                  <p:childTnLst>
                                    <p:set>
                                      <p:cBhvr>
                                        <p:cTn id="30" dur="indefinite"/>
                                        <p:tgtEl>
                                          <p:spTgt spid="33"/>
                                        </p:tgtEl>
                                        <p:attrNameLst>
                                          <p:attrName>style.opacity</p:attrName>
                                        </p:attrNameLst>
                                      </p:cBhvr>
                                      <p:to>
                                        <p:strVal val="0.5"/>
                                      </p:to>
                                    </p:set>
                                    <p:animEffect filter="image" prLst="opacity: 0.5">
                                      <p:cBhvr rctx="IE">
                                        <p:cTn id="31" dur="indefinite"/>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0B2CE-0DDA-B128-4669-2E93935F6AA1}"/>
              </a:ext>
            </a:extLst>
          </p:cNvPr>
          <p:cNvSpPr>
            <a:spLocks noGrp="1"/>
          </p:cNvSpPr>
          <p:nvPr>
            <p:ph type="title"/>
          </p:nvPr>
        </p:nvSpPr>
        <p:spPr>
          <a:xfrm>
            <a:off x="7991645" y="2766218"/>
            <a:ext cx="10515600" cy="1325563"/>
          </a:xfrm>
        </p:spPr>
        <p:txBody>
          <a:bodyPr/>
          <a:lstStyle/>
          <a:p>
            <a:r>
              <a:rPr lang="en-CA"/>
              <a:t>Recommended </a:t>
            </a:r>
            <a:br>
              <a:rPr lang="en-CA"/>
            </a:br>
            <a:r>
              <a:rPr lang="en-CA"/>
              <a:t>Video </a:t>
            </a:r>
          </a:p>
        </p:txBody>
      </p:sp>
      <p:pic>
        <p:nvPicPr>
          <p:cNvPr id="6" name="Picture 5">
            <a:extLst>
              <a:ext uri="{FF2B5EF4-FFF2-40B4-BE49-F238E27FC236}">
                <a16:creationId xmlns:a16="http://schemas.microsoft.com/office/drawing/2014/main" id="{938E0B35-48B9-014C-F178-58CC7E303450}"/>
              </a:ext>
            </a:extLst>
          </p:cNvPr>
          <p:cNvPicPr>
            <a:picLocks noChangeAspect="1"/>
          </p:cNvPicPr>
          <p:nvPr/>
        </p:nvPicPr>
        <p:blipFill>
          <a:blip r:embed="rId3"/>
          <a:stretch>
            <a:fillRect/>
          </a:stretch>
        </p:blipFill>
        <p:spPr>
          <a:xfrm>
            <a:off x="603712" y="1091134"/>
            <a:ext cx="6692989" cy="2074063"/>
          </a:xfrm>
          <a:prstGeom prst="rect">
            <a:avLst/>
          </a:prstGeom>
        </p:spPr>
      </p:pic>
      <p:pic>
        <p:nvPicPr>
          <p:cNvPr id="10" name="Content Placeholder 9">
            <a:extLst>
              <a:ext uri="{FF2B5EF4-FFF2-40B4-BE49-F238E27FC236}">
                <a16:creationId xmlns:a16="http://schemas.microsoft.com/office/drawing/2014/main" id="{FDB28FCB-7700-901A-39AD-D09951C68003}"/>
              </a:ext>
            </a:extLst>
          </p:cNvPr>
          <p:cNvPicPr>
            <a:picLocks noGrp="1" noChangeAspect="1"/>
          </p:cNvPicPr>
          <p:nvPr>
            <p:ph idx="1"/>
          </p:nvPr>
        </p:nvPicPr>
        <p:blipFill>
          <a:blip r:embed="rId4"/>
          <a:stretch>
            <a:fillRect/>
          </a:stretch>
        </p:blipFill>
        <p:spPr>
          <a:xfrm>
            <a:off x="603713" y="3165197"/>
            <a:ext cx="6692990" cy="3176651"/>
          </a:xfrm>
        </p:spPr>
      </p:pic>
    </p:spTree>
    <p:extLst>
      <p:ext uri="{BB962C8B-B14F-4D97-AF65-F5344CB8AC3E}">
        <p14:creationId xmlns:p14="http://schemas.microsoft.com/office/powerpoint/2010/main" val="2116611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FF3E-E6E7-6924-15BD-5BC5643E9DDE}"/>
              </a:ext>
            </a:extLst>
          </p:cNvPr>
          <p:cNvSpPr>
            <a:spLocks noGrp="1"/>
          </p:cNvSpPr>
          <p:nvPr>
            <p:ph type="title"/>
          </p:nvPr>
        </p:nvSpPr>
        <p:spPr/>
        <p:txBody>
          <a:bodyPr/>
          <a:lstStyle/>
          <a:p>
            <a:r>
              <a:rPr lang="en-CA" dirty="0"/>
              <a:t>The Structure of Knowledge</a:t>
            </a:r>
          </a:p>
        </p:txBody>
      </p:sp>
      <p:pic>
        <p:nvPicPr>
          <p:cNvPr id="7170" name="Picture 2">
            <a:extLst>
              <a:ext uri="{FF2B5EF4-FFF2-40B4-BE49-F238E27FC236}">
                <a16:creationId xmlns:a16="http://schemas.microsoft.com/office/drawing/2014/main" id="{071E930C-4182-8F46-2AF0-CB9F1502AC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96205" y="4050103"/>
            <a:ext cx="1999547" cy="199954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D9D9B32-BF5F-AB2E-8E1F-679564E1C9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7647" y="1523961"/>
            <a:ext cx="1738312" cy="173831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0E43D55-09DF-8E07-6056-7CD263F451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5051" y="1262726"/>
            <a:ext cx="1999547" cy="199954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06798C31-C158-60C3-3DA0-4BF0B6D026F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4332" y="1690688"/>
            <a:ext cx="1459042" cy="145904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E57E1EE4-B396-FAD9-E4E5-93AF37100B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46121" y="1565969"/>
            <a:ext cx="1583761" cy="158376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33C2D917-4CCF-E1A4-1E8D-95585F6ECF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3853" y="370591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44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par>
                                <p:cTn id="8" presetID="10" presetClass="entr" presetSubtype="0" fill="hold"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500"/>
                                        <p:tgtEl>
                                          <p:spTgt spid="71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animEffect transition="in" filter="fade">
                                      <p:cBhvr>
                                        <p:cTn id="15" dur="500"/>
                                        <p:tgtEl>
                                          <p:spTgt spid="71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76"/>
                                        </p:tgtEl>
                                        <p:attrNameLst>
                                          <p:attrName>style.visibility</p:attrName>
                                        </p:attrNameLst>
                                      </p:cBhvr>
                                      <p:to>
                                        <p:strVal val="visible"/>
                                      </p:to>
                                    </p:set>
                                    <p:animEffect transition="in" filter="fade">
                                      <p:cBhvr>
                                        <p:cTn id="20" dur="500"/>
                                        <p:tgtEl>
                                          <p:spTgt spid="7176"/>
                                        </p:tgtEl>
                                      </p:cBhvr>
                                    </p:animEffect>
                                  </p:childTnLst>
                                </p:cTn>
                              </p:par>
                              <p:par>
                                <p:cTn id="21" presetID="10" presetClass="entr" presetSubtype="0" fill="hold" nodeType="withEffect">
                                  <p:stCondLst>
                                    <p:cond delay="0"/>
                                  </p:stCondLst>
                                  <p:childTnLst>
                                    <p:set>
                                      <p:cBhvr>
                                        <p:cTn id="22" dur="1" fill="hold">
                                          <p:stCondLst>
                                            <p:cond delay="0"/>
                                          </p:stCondLst>
                                        </p:cTn>
                                        <p:tgtEl>
                                          <p:spTgt spid="7178"/>
                                        </p:tgtEl>
                                        <p:attrNameLst>
                                          <p:attrName>style.visibility</p:attrName>
                                        </p:attrNameLst>
                                      </p:cBhvr>
                                      <p:to>
                                        <p:strVal val="visible"/>
                                      </p:to>
                                    </p:set>
                                    <p:animEffect transition="in" filter="fade">
                                      <p:cBhvr>
                                        <p:cTn id="23" dur="500"/>
                                        <p:tgtEl>
                                          <p:spTgt spid="717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180"/>
                                        </p:tgtEl>
                                        <p:attrNameLst>
                                          <p:attrName>style.visibility</p:attrName>
                                        </p:attrNameLst>
                                      </p:cBhvr>
                                      <p:to>
                                        <p:strVal val="visible"/>
                                      </p:to>
                                    </p:set>
                                    <p:animEffect transition="in" filter="fade">
                                      <p:cBhvr>
                                        <p:cTn id="28"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7"/>
          <p:cNvPicPr preferRelativeResize="0"/>
          <p:nvPr/>
        </p:nvPicPr>
        <p:blipFill>
          <a:blip r:embed="rId3">
            <a:alphaModFix/>
          </a:blip>
          <a:stretch>
            <a:fillRect/>
          </a:stretch>
        </p:blipFill>
        <p:spPr>
          <a:xfrm>
            <a:off x="8631133" y="4149445"/>
            <a:ext cx="1760147" cy="1777859"/>
          </a:xfrm>
          <a:prstGeom prst="rect">
            <a:avLst/>
          </a:prstGeom>
          <a:noFill/>
          <a:ln>
            <a:noFill/>
          </a:ln>
        </p:spPr>
      </p:pic>
      <p:sp>
        <p:nvSpPr>
          <p:cNvPr id="181" name="Google Shape;181;p27"/>
          <p:cNvSpPr txBox="1">
            <a:spLocks noGrp="1"/>
          </p:cNvSpPr>
          <p:nvPr>
            <p:ph type="title"/>
          </p:nvPr>
        </p:nvSpPr>
        <p:spPr>
          <a:xfrm>
            <a:off x="390167" y="326433"/>
            <a:ext cx="11360800" cy="763600"/>
          </a:xfrm>
          <a:prstGeom prst="rect">
            <a:avLst/>
          </a:prstGeom>
        </p:spPr>
        <p:txBody>
          <a:bodyPr spcFirstLastPara="1" vert="horz" wrap="square" lIns="121900" tIns="121900" rIns="121900" bIns="121900" rtlCol="0" anchor="t" anchorCtr="0">
            <a:normAutofit fontScale="90000"/>
          </a:bodyPr>
          <a:lstStyle/>
          <a:p>
            <a:pPr>
              <a:spcBef>
                <a:spcPts val="0"/>
              </a:spcBef>
            </a:pPr>
            <a:r>
              <a:rPr lang="en"/>
              <a:t>Humans and Technology</a:t>
            </a:r>
            <a:endParaRPr/>
          </a:p>
        </p:txBody>
      </p:sp>
      <p:pic>
        <p:nvPicPr>
          <p:cNvPr id="182" name="Google Shape;182;p27"/>
          <p:cNvPicPr preferRelativeResize="0"/>
          <p:nvPr/>
        </p:nvPicPr>
        <p:blipFill>
          <a:blip r:embed="rId4">
            <a:alphaModFix/>
          </a:blip>
          <a:stretch>
            <a:fillRect/>
          </a:stretch>
        </p:blipFill>
        <p:spPr>
          <a:xfrm rot="1816772">
            <a:off x="9690468" y="4137648"/>
            <a:ext cx="1077915" cy="1083313"/>
          </a:xfrm>
          <a:prstGeom prst="rect">
            <a:avLst/>
          </a:prstGeom>
          <a:noFill/>
          <a:ln>
            <a:noFill/>
          </a:ln>
        </p:spPr>
      </p:pic>
      <p:pic>
        <p:nvPicPr>
          <p:cNvPr id="183" name="Google Shape;183;p27"/>
          <p:cNvPicPr preferRelativeResize="0"/>
          <p:nvPr/>
        </p:nvPicPr>
        <p:blipFill>
          <a:blip r:embed="rId5">
            <a:alphaModFix/>
          </a:blip>
          <a:stretch>
            <a:fillRect/>
          </a:stretch>
        </p:blipFill>
        <p:spPr>
          <a:xfrm>
            <a:off x="7823933" y="1891267"/>
            <a:ext cx="1487067" cy="1487067"/>
          </a:xfrm>
          <a:prstGeom prst="rect">
            <a:avLst/>
          </a:prstGeom>
          <a:noFill/>
          <a:ln>
            <a:noFill/>
          </a:ln>
        </p:spPr>
      </p:pic>
      <p:pic>
        <p:nvPicPr>
          <p:cNvPr id="184" name="Google Shape;184;p27"/>
          <p:cNvPicPr preferRelativeResize="0"/>
          <p:nvPr/>
        </p:nvPicPr>
        <p:blipFill>
          <a:blip r:embed="rId6">
            <a:alphaModFix/>
          </a:blip>
          <a:stretch>
            <a:fillRect/>
          </a:stretch>
        </p:blipFill>
        <p:spPr>
          <a:xfrm>
            <a:off x="9533667" y="1849566"/>
            <a:ext cx="1647700" cy="1647700"/>
          </a:xfrm>
          <a:prstGeom prst="rect">
            <a:avLst/>
          </a:prstGeom>
          <a:noFill/>
          <a:ln>
            <a:noFill/>
          </a:ln>
        </p:spPr>
      </p:pic>
      <p:pic>
        <p:nvPicPr>
          <p:cNvPr id="185" name="Google Shape;185;p27"/>
          <p:cNvPicPr preferRelativeResize="0"/>
          <p:nvPr/>
        </p:nvPicPr>
        <p:blipFill>
          <a:blip r:embed="rId7">
            <a:alphaModFix/>
          </a:blip>
          <a:stretch>
            <a:fillRect/>
          </a:stretch>
        </p:blipFill>
        <p:spPr>
          <a:xfrm>
            <a:off x="946300" y="4293784"/>
            <a:ext cx="1691835" cy="1691835"/>
          </a:xfrm>
          <a:prstGeom prst="rect">
            <a:avLst/>
          </a:prstGeom>
          <a:noFill/>
          <a:ln>
            <a:noFill/>
          </a:ln>
        </p:spPr>
      </p:pic>
      <p:pic>
        <p:nvPicPr>
          <p:cNvPr id="186" name="Google Shape;186;p27"/>
          <p:cNvPicPr preferRelativeResize="0"/>
          <p:nvPr/>
        </p:nvPicPr>
        <p:blipFill>
          <a:blip r:embed="rId8">
            <a:alphaModFix/>
          </a:blip>
          <a:stretch>
            <a:fillRect/>
          </a:stretch>
        </p:blipFill>
        <p:spPr>
          <a:xfrm>
            <a:off x="4245394" y="1995734"/>
            <a:ext cx="1251741" cy="1279532"/>
          </a:xfrm>
          <a:prstGeom prst="rect">
            <a:avLst/>
          </a:prstGeom>
          <a:noFill/>
          <a:ln>
            <a:noFill/>
          </a:ln>
        </p:spPr>
      </p:pic>
      <p:pic>
        <p:nvPicPr>
          <p:cNvPr id="187" name="Google Shape;187;p27"/>
          <p:cNvPicPr preferRelativeResize="0"/>
          <p:nvPr/>
        </p:nvPicPr>
        <p:blipFill>
          <a:blip r:embed="rId9">
            <a:alphaModFix/>
          </a:blip>
          <a:stretch>
            <a:fillRect/>
          </a:stretch>
        </p:blipFill>
        <p:spPr>
          <a:xfrm rot="1030036">
            <a:off x="3427709" y="2176483"/>
            <a:ext cx="1426776" cy="1453063"/>
          </a:xfrm>
          <a:prstGeom prst="rect">
            <a:avLst/>
          </a:prstGeom>
          <a:noFill/>
          <a:ln>
            <a:noFill/>
          </a:ln>
        </p:spPr>
      </p:pic>
      <p:pic>
        <p:nvPicPr>
          <p:cNvPr id="188" name="Google Shape;188;p27"/>
          <p:cNvPicPr preferRelativeResize="0"/>
          <p:nvPr/>
        </p:nvPicPr>
        <p:blipFill>
          <a:blip r:embed="rId10">
            <a:alphaModFix/>
          </a:blip>
          <a:stretch>
            <a:fillRect/>
          </a:stretch>
        </p:blipFill>
        <p:spPr>
          <a:xfrm>
            <a:off x="1264767" y="2724201"/>
            <a:ext cx="888767" cy="888767"/>
          </a:xfrm>
          <a:prstGeom prst="rect">
            <a:avLst/>
          </a:prstGeom>
          <a:noFill/>
          <a:ln>
            <a:noFill/>
          </a:ln>
        </p:spPr>
      </p:pic>
      <p:pic>
        <p:nvPicPr>
          <p:cNvPr id="189" name="Google Shape;189;p27"/>
          <p:cNvPicPr preferRelativeResize="0"/>
          <p:nvPr/>
        </p:nvPicPr>
        <p:blipFill>
          <a:blip r:embed="rId11">
            <a:alphaModFix/>
          </a:blip>
          <a:stretch>
            <a:fillRect/>
          </a:stretch>
        </p:blipFill>
        <p:spPr>
          <a:xfrm>
            <a:off x="1822234" y="1724434"/>
            <a:ext cx="1177733" cy="1177733"/>
          </a:xfrm>
          <a:prstGeom prst="rect">
            <a:avLst/>
          </a:prstGeom>
          <a:noFill/>
          <a:ln>
            <a:noFill/>
          </a:ln>
        </p:spPr>
      </p:pic>
      <p:pic>
        <p:nvPicPr>
          <p:cNvPr id="190" name="Google Shape;190;p27"/>
          <p:cNvPicPr preferRelativeResize="0"/>
          <p:nvPr/>
        </p:nvPicPr>
        <p:blipFill>
          <a:blip r:embed="rId12">
            <a:alphaModFix/>
          </a:blip>
          <a:stretch>
            <a:fillRect/>
          </a:stretch>
        </p:blipFill>
        <p:spPr>
          <a:xfrm rot="2489370">
            <a:off x="3583967" y="4354529"/>
            <a:ext cx="1327579" cy="1341849"/>
          </a:xfrm>
          <a:prstGeom prst="rect">
            <a:avLst/>
          </a:prstGeom>
          <a:noFill/>
          <a:ln>
            <a:noFill/>
          </a:ln>
        </p:spPr>
      </p:pic>
      <p:pic>
        <p:nvPicPr>
          <p:cNvPr id="191" name="Google Shape;191;p27"/>
          <p:cNvPicPr preferRelativeResize="0"/>
          <p:nvPr/>
        </p:nvPicPr>
        <p:blipFill>
          <a:blip r:embed="rId13">
            <a:alphaModFix/>
          </a:blip>
          <a:stretch>
            <a:fillRect/>
          </a:stretch>
        </p:blipFill>
        <p:spPr>
          <a:xfrm rot="-1275424">
            <a:off x="4346928" y="4698709"/>
            <a:ext cx="1204989" cy="1260824"/>
          </a:xfrm>
          <a:prstGeom prst="rect">
            <a:avLst/>
          </a:prstGeom>
          <a:noFill/>
          <a:ln>
            <a:noFill/>
          </a:ln>
        </p:spPr>
      </p:pic>
      <p:sp>
        <p:nvSpPr>
          <p:cNvPr id="192" name="Google Shape;192;p27"/>
          <p:cNvSpPr/>
          <p:nvPr/>
        </p:nvSpPr>
        <p:spPr>
          <a:xfrm>
            <a:off x="784751" y="1328417"/>
            <a:ext cx="4932000" cy="4957600"/>
          </a:xfrm>
          <a:prstGeom prst="rect">
            <a:avLst/>
          </a:prstGeom>
          <a:solidFill>
            <a:srgbClr val="E0E0E0">
              <a:alpha val="67260"/>
            </a:srgbClr>
          </a:solidFill>
          <a:ln>
            <a:noFill/>
          </a:ln>
        </p:spPr>
        <p:txBody>
          <a:bodyPr spcFirstLastPara="1" wrap="square" lIns="121900" tIns="121900" rIns="121900" bIns="121900" anchor="ctr" anchorCtr="0">
            <a:noAutofit/>
          </a:bodyPr>
          <a:lstStyle/>
          <a:p>
            <a:endParaRPr sz="2400"/>
          </a:p>
        </p:txBody>
      </p:sp>
      <p:pic>
        <p:nvPicPr>
          <p:cNvPr id="193" name="Google Shape;193;p27"/>
          <p:cNvPicPr preferRelativeResize="0"/>
          <p:nvPr/>
        </p:nvPicPr>
        <p:blipFill>
          <a:blip r:embed="rId14">
            <a:alphaModFix/>
          </a:blip>
          <a:stretch>
            <a:fillRect/>
          </a:stretch>
        </p:blipFill>
        <p:spPr>
          <a:xfrm>
            <a:off x="513401" y="1255051"/>
            <a:ext cx="4945567" cy="4945567"/>
          </a:xfrm>
          <a:prstGeom prst="rect">
            <a:avLst/>
          </a:prstGeom>
          <a:noFill/>
          <a:ln>
            <a:noFill/>
          </a:ln>
        </p:spPr>
      </p:pic>
      <p:sp>
        <p:nvSpPr>
          <p:cNvPr id="194" name="Google Shape;194;p27"/>
          <p:cNvSpPr txBox="1"/>
          <p:nvPr/>
        </p:nvSpPr>
        <p:spPr>
          <a:xfrm>
            <a:off x="8796533" y="4758652"/>
            <a:ext cx="1989200" cy="984845"/>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t" anchorCtr="0">
            <a:spAutoFit/>
          </a:bodyPr>
          <a:lstStyle/>
          <a:p>
            <a:r>
              <a:rPr lang="en" sz="2400">
                <a:latin typeface="Chau Philomene One"/>
                <a:ea typeface="Chau Philomene One"/>
                <a:cs typeface="Chau Philomene One"/>
                <a:sym typeface="Chau Philomene One"/>
              </a:rPr>
              <a:t>Extended Stomach</a:t>
            </a:r>
            <a:endParaRPr sz="2400">
              <a:latin typeface="Chau Philomene One"/>
              <a:ea typeface="Chau Philomene One"/>
              <a:cs typeface="Chau Philomene One"/>
              <a:sym typeface="Chau Philomene One"/>
            </a:endParaRPr>
          </a:p>
        </p:txBody>
      </p:sp>
      <p:sp>
        <p:nvSpPr>
          <p:cNvPr id="195" name="Google Shape;195;p27"/>
          <p:cNvSpPr/>
          <p:nvPr/>
        </p:nvSpPr>
        <p:spPr>
          <a:xfrm>
            <a:off x="258200" y="1125033"/>
            <a:ext cx="11675600" cy="5364400"/>
          </a:xfrm>
          <a:prstGeom prst="rect">
            <a:avLst/>
          </a:prstGeom>
          <a:solidFill>
            <a:srgbClr val="E0E0E0">
              <a:alpha val="67260"/>
            </a:srgbClr>
          </a:solidFill>
          <a:ln>
            <a:noFill/>
          </a:ln>
        </p:spPr>
        <p:txBody>
          <a:bodyPr spcFirstLastPara="1" wrap="square" lIns="121900" tIns="121900" rIns="121900" bIns="121900" anchor="ctr" anchorCtr="0">
            <a:noAutofit/>
          </a:bodyPr>
          <a:lstStyle/>
          <a:p>
            <a:endParaRPr sz="2400"/>
          </a:p>
        </p:txBody>
      </p:sp>
      <p:pic>
        <p:nvPicPr>
          <p:cNvPr id="196" name="Google Shape;196;p27"/>
          <p:cNvPicPr preferRelativeResize="0"/>
          <p:nvPr/>
        </p:nvPicPr>
        <p:blipFill>
          <a:blip r:embed="rId15">
            <a:alphaModFix/>
          </a:blip>
          <a:stretch>
            <a:fillRect/>
          </a:stretch>
        </p:blipFill>
        <p:spPr>
          <a:xfrm>
            <a:off x="245567" y="2726384"/>
            <a:ext cx="11700867" cy="21616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par>
                                <p:cTn id="8" presetID="10" presetClass="entr" presetSubtype="0"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1000"/>
                                        <p:tgtEl>
                                          <p:spTgt spid="1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6"/>
                                        </p:tgtEl>
                                        <p:attrNameLst>
                                          <p:attrName>style.visibility</p:attrName>
                                        </p:attrNameLst>
                                      </p:cBhvr>
                                      <p:to>
                                        <p:strVal val="visible"/>
                                      </p:to>
                                    </p:set>
                                    <p:animEffect transition="in" filter="fade">
                                      <p:cBhvr>
                                        <p:cTn id="15" dur="1000"/>
                                        <p:tgtEl>
                                          <p:spTgt spid="186"/>
                                        </p:tgtEl>
                                      </p:cBhvr>
                                    </p:animEffect>
                                  </p:childTnLst>
                                </p:cTn>
                              </p:par>
                              <p:par>
                                <p:cTn id="16" presetID="10" presetClass="entr" presetSubtype="0" fill="hold" nodeType="withEffect">
                                  <p:stCondLst>
                                    <p:cond delay="0"/>
                                  </p:stCondLst>
                                  <p:childTnLst>
                                    <p:set>
                                      <p:cBhvr>
                                        <p:cTn id="17" dur="1" fill="hold">
                                          <p:stCondLst>
                                            <p:cond delay="0"/>
                                          </p:stCondLst>
                                        </p:cTn>
                                        <p:tgtEl>
                                          <p:spTgt spid="187"/>
                                        </p:tgtEl>
                                        <p:attrNameLst>
                                          <p:attrName>style.visibility</p:attrName>
                                        </p:attrNameLst>
                                      </p:cBhvr>
                                      <p:to>
                                        <p:strVal val="visible"/>
                                      </p:to>
                                    </p:set>
                                    <p:animEffect transition="in" filter="fade">
                                      <p:cBhvr>
                                        <p:cTn id="18" dur="1000"/>
                                        <p:tgtEl>
                                          <p:spTgt spid="18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fade">
                                      <p:cBhvr>
                                        <p:cTn id="23" dur="1000"/>
                                        <p:tgtEl>
                                          <p:spTgt spid="18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fade">
                                      <p:cBhvr>
                                        <p:cTn id="28" dur="1000"/>
                                        <p:tgtEl>
                                          <p:spTgt spid="190"/>
                                        </p:tgtEl>
                                      </p:cBhvr>
                                    </p:animEffect>
                                  </p:childTnLst>
                                </p:cTn>
                              </p:par>
                              <p:par>
                                <p:cTn id="29" presetID="10" presetClass="entr" presetSubtype="0" fill="hold" nodeType="withEffect">
                                  <p:stCondLst>
                                    <p:cond delay="0"/>
                                  </p:stCondLst>
                                  <p:childTnLst>
                                    <p:set>
                                      <p:cBhvr>
                                        <p:cTn id="30" dur="1" fill="hold">
                                          <p:stCondLst>
                                            <p:cond delay="0"/>
                                          </p:stCondLst>
                                        </p:cTn>
                                        <p:tgtEl>
                                          <p:spTgt spid="191"/>
                                        </p:tgtEl>
                                        <p:attrNameLst>
                                          <p:attrName>style.visibility</p:attrName>
                                        </p:attrNameLst>
                                      </p:cBhvr>
                                      <p:to>
                                        <p:strVal val="visible"/>
                                      </p:to>
                                    </p:set>
                                    <p:animEffect transition="in" filter="fade">
                                      <p:cBhvr>
                                        <p:cTn id="31" dur="1000"/>
                                        <p:tgtEl>
                                          <p:spTgt spid="19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2"/>
                                        </p:tgtEl>
                                        <p:attrNameLst>
                                          <p:attrName>style.visibility</p:attrName>
                                        </p:attrNameLst>
                                      </p:cBhvr>
                                      <p:to>
                                        <p:strVal val="visible"/>
                                      </p:to>
                                    </p:set>
                                    <p:animEffect transition="in" filter="fade">
                                      <p:cBhvr>
                                        <p:cTn id="36" dur="1000"/>
                                        <p:tgtEl>
                                          <p:spTgt spid="192"/>
                                        </p:tgtEl>
                                      </p:cBhvr>
                                    </p:animEffect>
                                  </p:childTnLst>
                                </p:cTn>
                              </p:par>
                              <p:par>
                                <p:cTn id="37" presetID="10" presetClass="entr" presetSubtype="0" fill="hold" nodeType="withEffect">
                                  <p:stCondLst>
                                    <p:cond delay="0"/>
                                  </p:stCondLst>
                                  <p:childTnLst>
                                    <p:set>
                                      <p:cBhvr>
                                        <p:cTn id="38" dur="1" fill="hold">
                                          <p:stCondLst>
                                            <p:cond delay="0"/>
                                          </p:stCondLst>
                                        </p:cTn>
                                        <p:tgtEl>
                                          <p:spTgt spid="193"/>
                                        </p:tgtEl>
                                        <p:attrNameLst>
                                          <p:attrName>style.visibility</p:attrName>
                                        </p:attrNameLst>
                                      </p:cBhvr>
                                      <p:to>
                                        <p:strVal val="visible"/>
                                      </p:to>
                                    </p:set>
                                    <p:animEffect transition="in" filter="fade">
                                      <p:cBhvr>
                                        <p:cTn id="39" dur="1000"/>
                                        <p:tgtEl>
                                          <p:spTgt spid="19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3"/>
                                        </p:tgtEl>
                                        <p:attrNameLst>
                                          <p:attrName>style.visibility</p:attrName>
                                        </p:attrNameLst>
                                      </p:cBhvr>
                                      <p:to>
                                        <p:strVal val="visible"/>
                                      </p:to>
                                    </p:set>
                                    <p:animEffect transition="in" filter="fade">
                                      <p:cBhvr>
                                        <p:cTn id="44" dur="1000"/>
                                        <p:tgtEl>
                                          <p:spTgt spid="18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84"/>
                                        </p:tgtEl>
                                        <p:attrNameLst>
                                          <p:attrName>style.visibility</p:attrName>
                                        </p:attrNameLst>
                                      </p:cBhvr>
                                      <p:to>
                                        <p:strVal val="visible"/>
                                      </p:to>
                                    </p:set>
                                    <p:animEffect transition="in" filter="fade">
                                      <p:cBhvr>
                                        <p:cTn id="49" dur="1000"/>
                                        <p:tgtEl>
                                          <p:spTgt spid="18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fade">
                                      <p:cBhvr>
                                        <p:cTn id="54" dur="1000"/>
                                        <p:tgtEl>
                                          <p:spTgt spid="180"/>
                                        </p:tgtEl>
                                      </p:cBhvr>
                                    </p:animEffect>
                                  </p:childTnLst>
                                </p:cTn>
                              </p:par>
                              <p:par>
                                <p:cTn id="55" presetID="10" presetClass="entr" presetSubtype="0" fill="hold" nodeType="withEffect">
                                  <p:stCondLst>
                                    <p:cond delay="0"/>
                                  </p:stCondLst>
                                  <p:childTnLst>
                                    <p:set>
                                      <p:cBhvr>
                                        <p:cTn id="56" dur="1" fill="hold">
                                          <p:stCondLst>
                                            <p:cond delay="0"/>
                                          </p:stCondLst>
                                        </p:cTn>
                                        <p:tgtEl>
                                          <p:spTgt spid="182"/>
                                        </p:tgtEl>
                                        <p:attrNameLst>
                                          <p:attrName>style.visibility</p:attrName>
                                        </p:attrNameLst>
                                      </p:cBhvr>
                                      <p:to>
                                        <p:strVal val="visible"/>
                                      </p:to>
                                    </p:set>
                                    <p:animEffect transition="in" filter="fade">
                                      <p:cBhvr>
                                        <p:cTn id="57" dur="1000"/>
                                        <p:tgtEl>
                                          <p:spTgt spid="18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4"/>
                                        </p:tgtEl>
                                        <p:attrNameLst>
                                          <p:attrName>style.visibility</p:attrName>
                                        </p:attrNameLst>
                                      </p:cBhvr>
                                      <p:to>
                                        <p:strVal val="visible"/>
                                      </p:to>
                                    </p:set>
                                    <p:animEffect transition="in" filter="fade">
                                      <p:cBhvr>
                                        <p:cTn id="62" dur="1000"/>
                                        <p:tgtEl>
                                          <p:spTgt spid="19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6"/>
                                        </p:tgtEl>
                                        <p:attrNameLst>
                                          <p:attrName>style.visibility</p:attrName>
                                        </p:attrNameLst>
                                      </p:cBhvr>
                                      <p:to>
                                        <p:strVal val="visible"/>
                                      </p:to>
                                    </p:set>
                                    <p:animEffect transition="in" filter="fade">
                                      <p:cBhvr>
                                        <p:cTn id="67" dur="1000"/>
                                        <p:tgtEl>
                                          <p:spTgt spid="196"/>
                                        </p:tgtEl>
                                      </p:cBhvr>
                                    </p:animEffect>
                                  </p:childTnLst>
                                </p:cTn>
                              </p:par>
                              <p:par>
                                <p:cTn id="68" presetID="10" presetClass="entr" presetSubtype="0" fill="hold" nodeType="withEffect">
                                  <p:stCondLst>
                                    <p:cond delay="0"/>
                                  </p:stCondLst>
                                  <p:childTnLst>
                                    <p:set>
                                      <p:cBhvr>
                                        <p:cTn id="69" dur="1" fill="hold">
                                          <p:stCondLst>
                                            <p:cond delay="0"/>
                                          </p:stCondLst>
                                        </p:cTn>
                                        <p:tgtEl>
                                          <p:spTgt spid="195"/>
                                        </p:tgtEl>
                                        <p:attrNameLst>
                                          <p:attrName>style.visibility</p:attrName>
                                        </p:attrNameLst>
                                      </p:cBhvr>
                                      <p:to>
                                        <p:strVal val="visible"/>
                                      </p:to>
                                    </p:set>
                                    <p:animEffect transition="in" filter="fade">
                                      <p:cBhvr>
                                        <p:cTn id="70"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26AC0-C495-B4AB-F7FB-679831CE93A2}"/>
              </a:ext>
            </a:extLst>
          </p:cNvPr>
          <p:cNvSpPr>
            <a:spLocks noGrp="1"/>
          </p:cNvSpPr>
          <p:nvPr>
            <p:ph type="title"/>
          </p:nvPr>
        </p:nvSpPr>
        <p:spPr>
          <a:xfrm>
            <a:off x="479981" y="259000"/>
            <a:ext cx="10515600" cy="1325563"/>
          </a:xfrm>
        </p:spPr>
        <p:txBody>
          <a:bodyPr/>
          <a:lstStyle/>
          <a:p>
            <a:pPr algn="ctr"/>
            <a:r>
              <a:rPr lang="en-CA" dirty="0"/>
              <a:t>Co-evolutionary systems</a:t>
            </a:r>
          </a:p>
        </p:txBody>
      </p:sp>
      <p:pic>
        <p:nvPicPr>
          <p:cNvPr id="8194" name="Picture 2">
            <a:extLst>
              <a:ext uri="{FF2B5EF4-FFF2-40B4-BE49-F238E27FC236}">
                <a16:creationId xmlns:a16="http://schemas.microsoft.com/office/drawing/2014/main" id="{AC3A094C-6B7E-3E91-587C-053A4F7D44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4436" y="1539316"/>
            <a:ext cx="1508556" cy="150855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621DAF98-80BB-C51E-54E8-F5EF6A1049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8462" y="4103871"/>
            <a:ext cx="1860355" cy="186035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FC36B457-1400-E808-E95D-45111899F9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5370" y="4103871"/>
            <a:ext cx="1860355" cy="18603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B7E2DC0-97C0-FA43-1F9A-6A4A705CD97E}"/>
              </a:ext>
            </a:extLst>
          </p:cNvPr>
          <p:cNvSpPr txBox="1"/>
          <p:nvPr/>
        </p:nvSpPr>
        <p:spPr>
          <a:xfrm>
            <a:off x="4333785" y="3275568"/>
            <a:ext cx="1282311" cy="369332"/>
          </a:xfrm>
          <a:prstGeom prst="rect">
            <a:avLst/>
          </a:prstGeom>
          <a:solidFill>
            <a:schemeClr val="bg1"/>
          </a:solidFill>
          <a:ln w="28575">
            <a:solidFill>
              <a:schemeClr val="tx1"/>
            </a:solidFill>
          </a:ln>
        </p:spPr>
        <p:txBody>
          <a:bodyPr wrap="square" rtlCol="0">
            <a:spAutoFit/>
          </a:bodyPr>
          <a:lstStyle/>
          <a:p>
            <a:pPr algn="ctr"/>
            <a:r>
              <a:rPr lang="en-CA" dirty="0"/>
              <a:t>Biological</a:t>
            </a:r>
          </a:p>
        </p:txBody>
      </p:sp>
      <p:sp>
        <p:nvSpPr>
          <p:cNvPr id="7" name="TextBox 6">
            <a:extLst>
              <a:ext uri="{FF2B5EF4-FFF2-40B4-BE49-F238E27FC236}">
                <a16:creationId xmlns:a16="http://schemas.microsoft.com/office/drawing/2014/main" id="{9A7CC2F6-883D-93B5-4496-D3DF26B5DAE5}"/>
              </a:ext>
            </a:extLst>
          </p:cNvPr>
          <p:cNvSpPr txBox="1"/>
          <p:nvPr/>
        </p:nvSpPr>
        <p:spPr>
          <a:xfrm>
            <a:off x="4262965" y="5943030"/>
            <a:ext cx="1282311" cy="369332"/>
          </a:xfrm>
          <a:prstGeom prst="rect">
            <a:avLst/>
          </a:prstGeom>
          <a:solidFill>
            <a:schemeClr val="bg1"/>
          </a:solidFill>
          <a:ln w="28575">
            <a:solidFill>
              <a:schemeClr val="tx1"/>
            </a:solidFill>
          </a:ln>
        </p:spPr>
        <p:txBody>
          <a:bodyPr wrap="square" rtlCol="0">
            <a:spAutoFit/>
          </a:bodyPr>
          <a:lstStyle/>
          <a:p>
            <a:pPr algn="ctr"/>
            <a:r>
              <a:rPr lang="en-CA" dirty="0"/>
              <a:t>Cultural</a:t>
            </a:r>
          </a:p>
        </p:txBody>
      </p:sp>
      <p:sp>
        <p:nvSpPr>
          <p:cNvPr id="8" name="TextBox 7">
            <a:extLst>
              <a:ext uri="{FF2B5EF4-FFF2-40B4-BE49-F238E27FC236}">
                <a16:creationId xmlns:a16="http://schemas.microsoft.com/office/drawing/2014/main" id="{B5DD8821-FCBA-D168-EEDC-85FE28F37722}"/>
              </a:ext>
            </a:extLst>
          </p:cNvPr>
          <p:cNvSpPr txBox="1"/>
          <p:nvPr/>
        </p:nvSpPr>
        <p:spPr>
          <a:xfrm>
            <a:off x="7117555" y="5971924"/>
            <a:ext cx="1575981" cy="369332"/>
          </a:xfrm>
          <a:prstGeom prst="rect">
            <a:avLst/>
          </a:prstGeom>
          <a:solidFill>
            <a:schemeClr val="bg1"/>
          </a:solidFill>
          <a:ln w="28575">
            <a:solidFill>
              <a:schemeClr val="tx1"/>
            </a:solidFill>
          </a:ln>
        </p:spPr>
        <p:txBody>
          <a:bodyPr wrap="square" rtlCol="0">
            <a:spAutoFit/>
          </a:bodyPr>
          <a:lstStyle/>
          <a:p>
            <a:pPr algn="ctr"/>
            <a:r>
              <a:rPr lang="en-CA" dirty="0"/>
              <a:t>Technological</a:t>
            </a:r>
          </a:p>
        </p:txBody>
      </p:sp>
      <p:pic>
        <p:nvPicPr>
          <p:cNvPr id="1026" name="Picture 2">
            <a:extLst>
              <a:ext uri="{FF2B5EF4-FFF2-40B4-BE49-F238E27FC236}">
                <a16:creationId xmlns:a16="http://schemas.microsoft.com/office/drawing/2014/main" id="{F5B7C5FE-DCCD-599E-7474-129CD07A14F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4958" y="1599879"/>
            <a:ext cx="1601725" cy="1601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6FEEEC-A6EF-3058-7B9A-1F75D683776D}"/>
              </a:ext>
            </a:extLst>
          </p:cNvPr>
          <p:cNvSpPr txBox="1"/>
          <p:nvPr/>
        </p:nvSpPr>
        <p:spPr>
          <a:xfrm>
            <a:off x="6975370" y="3275568"/>
            <a:ext cx="1989540" cy="369332"/>
          </a:xfrm>
          <a:prstGeom prst="rect">
            <a:avLst/>
          </a:prstGeom>
          <a:solidFill>
            <a:schemeClr val="bg1"/>
          </a:solidFill>
          <a:ln w="28575">
            <a:solidFill>
              <a:schemeClr val="tx1"/>
            </a:solidFill>
          </a:ln>
        </p:spPr>
        <p:txBody>
          <a:bodyPr wrap="square" rtlCol="0">
            <a:spAutoFit/>
          </a:bodyPr>
          <a:lstStyle/>
          <a:p>
            <a:pPr algn="ctr"/>
            <a:r>
              <a:rPr lang="en-CA" dirty="0"/>
              <a:t>Environmental</a:t>
            </a:r>
          </a:p>
        </p:txBody>
      </p:sp>
      <p:sp>
        <p:nvSpPr>
          <p:cNvPr id="4" name="Oval 3">
            <a:extLst>
              <a:ext uri="{FF2B5EF4-FFF2-40B4-BE49-F238E27FC236}">
                <a16:creationId xmlns:a16="http://schemas.microsoft.com/office/drawing/2014/main" id="{01645A19-015E-2187-81D6-F6D017C5431A}"/>
              </a:ext>
            </a:extLst>
          </p:cNvPr>
          <p:cNvSpPr/>
          <p:nvPr/>
        </p:nvSpPr>
        <p:spPr>
          <a:xfrm>
            <a:off x="6505601" y="3903645"/>
            <a:ext cx="2770807" cy="2770807"/>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5473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196"/>
                                        </p:tgtEl>
                                        <p:attrNameLst>
                                          <p:attrName>style.visibility</p:attrName>
                                        </p:attrNameLst>
                                      </p:cBhvr>
                                      <p:to>
                                        <p:strVal val="visible"/>
                                      </p:to>
                                    </p:set>
                                    <p:animEffect transition="in" filter="fade">
                                      <p:cBhvr>
                                        <p:cTn id="25" dur="500"/>
                                        <p:tgtEl>
                                          <p:spTgt spid="819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8198"/>
                                        </p:tgtEl>
                                        <p:attrNameLst>
                                          <p:attrName>style.visibility</p:attrName>
                                        </p:attrNameLst>
                                      </p:cBhvr>
                                      <p:to>
                                        <p:strVal val="visible"/>
                                      </p:to>
                                    </p:set>
                                    <p:animEffect transition="in" filter="fade">
                                      <p:cBhvr>
                                        <p:cTn id="33" dur="500"/>
                                        <p:tgtEl>
                                          <p:spTgt spid="819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P spid="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gs xmlns="a28ef47e-d812-4a83-a95e-1c6a38cababc" xsi:nil="true"/>
    <Tag xmlns="a28ef47e-d812-4a83-a95e-1c6a38cababc"/>
    <TaxCatchAll xmlns="7724334a-e8fd-43fc-a647-7d172452c7eb" xsi:nil="true"/>
    <Grade xmlns="a28ef47e-d812-4a83-a95e-1c6a38cababc"/>
    <StsailesSchool xmlns="a28ef47e-d812-4a83-a95e-1c6a38cababc">
      <UserInfo>
        <DisplayName/>
        <AccountId xsi:nil="true"/>
        <AccountType/>
      </UserInfo>
    </StsailesSchool>
    <lcf76f155ced4ddcb4097134ff3c332f xmlns="a28ef47e-d812-4a83-a95e-1c6a38cabab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12C0AB7CAE6414ABE559840DC9F9645" ma:contentTypeVersion="20" ma:contentTypeDescription="Create a new document." ma:contentTypeScope="" ma:versionID="baf5917f407f2357e5cafb6d44820de8">
  <xsd:schema xmlns:xsd="http://www.w3.org/2001/XMLSchema" xmlns:xs="http://www.w3.org/2001/XMLSchema" xmlns:p="http://schemas.microsoft.com/office/2006/metadata/properties" xmlns:ns2="a28ef47e-d812-4a83-a95e-1c6a38cababc" xmlns:ns3="7724334a-e8fd-43fc-a647-7d172452c7eb" targetNamespace="http://schemas.microsoft.com/office/2006/metadata/properties" ma:root="true" ma:fieldsID="040cbc5e3a3053ea3ed065fd7c8621ca" ns2:_="" ns3:_="">
    <xsd:import namespace="a28ef47e-d812-4a83-a95e-1c6a38cababc"/>
    <xsd:import namespace="7724334a-e8fd-43fc-a647-7d172452c7e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2:MediaServiceLocation" minOccurs="0"/>
                <xsd:element ref="ns2:Tag" minOccurs="0"/>
                <xsd:element ref="ns2:Grade" minOccurs="0"/>
                <xsd:element ref="ns2:StsailesSchool" minOccurs="0"/>
                <xsd:element ref="ns2:lcf76f155ced4ddcb4097134ff3c332f" minOccurs="0"/>
                <xsd:element ref="ns3:TaxCatchAll" minOccurs="0"/>
                <xsd:element ref="ns2: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8ef47e-d812-4a83-a95e-1c6a38caba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description=""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Tag" ma:index="21" nillable="true" ma:displayName="Topics" ma:format="Dropdown" ma:internalName="Tag">
      <xsd:complexType>
        <xsd:complexContent>
          <xsd:extension base="dms:MultiChoiceFillIn">
            <xsd:sequence>
              <xsd:element name="Value" maxOccurs="unbounded" minOccurs="0" nillable="true">
                <xsd:simpleType>
                  <xsd:union memberTypes="dms:Text">
                    <xsd:simpleType>
                      <xsd:restriction base="dms:Choice">
                        <xsd:enumeration value="Curriculum"/>
                        <xsd:enumeration value="CPSC"/>
                        <xsd:enumeration value="Sustainability"/>
                      </xsd:restriction>
                    </xsd:simpleType>
                  </xsd:union>
                </xsd:simpleType>
              </xsd:element>
            </xsd:sequence>
          </xsd:extension>
        </xsd:complexContent>
      </xsd:complexType>
    </xsd:element>
    <xsd:element name="Grade" ma:index="22" nillable="true" ma:displayName="Grade" ma:format="Dropdown" ma:internalName="Grade">
      <xsd:complexType>
        <xsd:complexContent>
          <xsd:extension base="dms:MultiChoice">
            <xsd:sequence>
              <xsd:element name="Value" maxOccurs="unbounded" minOccurs="0" nillable="true">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restriction>
                </xsd:simpleType>
              </xsd:element>
            </xsd:sequence>
          </xsd:extension>
        </xsd:complexContent>
      </xsd:complexType>
    </xsd:element>
    <xsd:element name="StsailesSchool" ma:index="23" nillable="true" ma:displayName="Sts'ailes School" ma:format="Dropdown" ma:list="UserInfo" ma:SharePointGroup="0" ma:internalName="StsailesSchool">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3a1f1625-ae5f-4790-9429-a47075c1c374" ma:termSetId="09814cd3-568e-fe90-9814-8d621ff8fb84" ma:anchorId="fba54fb3-c3e1-fe81-a776-ca4b69148c4d" ma:open="true" ma:isKeyword="false">
      <xsd:complexType>
        <xsd:sequence>
          <xsd:element ref="pc:Terms" minOccurs="0" maxOccurs="1"/>
        </xsd:sequence>
      </xsd:complexType>
    </xsd:element>
    <xsd:element name="Tags" ma:index="27" nillable="true" ma:displayName="Tags" ma:internalName="Tag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24334a-e8fd-43fc-a647-7d172452c7e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6" nillable="true" ma:displayName="Taxonomy Catch All Column" ma:hidden="true" ma:list="{0609222a-05a4-4e94-bd2f-2bcafe3c7b2a}" ma:internalName="TaxCatchAll" ma:showField="CatchAllData" ma:web="7724334a-e8fd-43fc-a647-7d172452c7e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02B684-8DFD-4113-B130-9922100423BE}">
  <ds:schemaRefs>
    <ds:schemaRef ds:uri="http://schemas.microsoft.com/sharepoint/v3/contenttype/forms"/>
  </ds:schemaRefs>
</ds:datastoreItem>
</file>

<file path=customXml/itemProps2.xml><?xml version="1.0" encoding="utf-8"?>
<ds:datastoreItem xmlns:ds="http://schemas.openxmlformats.org/officeDocument/2006/customXml" ds:itemID="{D4F2306E-8E5A-4AE8-A3B1-0ADD29BC1DE8}">
  <ds:schemaRefs>
    <ds:schemaRef ds:uri="7724334a-e8fd-43fc-a647-7d172452c7eb"/>
    <ds:schemaRef ds:uri="a28ef47e-d812-4a83-a95e-1c6a38cabab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96F8D80-AEC4-4D29-9990-1DD60F7DF6D7}">
  <ds:schemaRefs>
    <ds:schemaRef ds:uri="7724334a-e8fd-43fc-a647-7d172452c7eb"/>
    <ds:schemaRef ds:uri="a28ef47e-d812-4a83-a95e-1c6a38caba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48</TotalTime>
  <Words>8286</Words>
  <Application>Microsoft Office PowerPoint</Application>
  <PresentationFormat>Widescreen</PresentationFormat>
  <Paragraphs>508</Paragraphs>
  <Slides>61</Slides>
  <Notes>50</Notes>
  <HiddenSlides>23</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Calibri Light</vt:lpstr>
      <vt:lpstr>Chau Philomene One</vt:lpstr>
      <vt:lpstr>Courier New</vt:lpstr>
      <vt:lpstr>Didact Gothic</vt:lpstr>
      <vt:lpstr>Google Sans</vt:lpstr>
      <vt:lpstr>Montserrat Medium</vt:lpstr>
      <vt:lpstr>Söhne</vt:lpstr>
      <vt:lpstr>office theme</vt:lpstr>
      <vt:lpstr>Designing your ideal*  note-taking system</vt:lpstr>
      <vt:lpstr>Extending Your Mind  with  Obsidian and LLMs</vt:lpstr>
      <vt:lpstr>Reid Patterson</vt:lpstr>
      <vt:lpstr>Carbon Dioxide and Climate Change</vt:lpstr>
      <vt:lpstr>Complexity of problems</vt:lpstr>
      <vt:lpstr>Information Overload</vt:lpstr>
      <vt:lpstr>The Structure of Knowledge</vt:lpstr>
      <vt:lpstr>Humans and Technology</vt:lpstr>
      <vt:lpstr>Co-evolutionary systems</vt:lpstr>
      <vt:lpstr>PowerPoint Presentation</vt:lpstr>
      <vt:lpstr>Why do we write?</vt:lpstr>
      <vt:lpstr>Writing as technology</vt:lpstr>
      <vt:lpstr>Linked Note Taking “Smart Notes”</vt:lpstr>
      <vt:lpstr>Organizing information</vt:lpstr>
      <vt:lpstr>Note Scaling</vt:lpstr>
      <vt:lpstr>The Linked Writing Process</vt:lpstr>
      <vt:lpstr>Creating a note taking system…</vt:lpstr>
      <vt:lpstr>Making Descriptive Links </vt:lpstr>
      <vt:lpstr>You don’t always have to fill in a note</vt:lpstr>
      <vt:lpstr>Chunk your writing!</vt:lpstr>
      <vt:lpstr>Making Source Notes</vt:lpstr>
      <vt:lpstr>Information on Linked Note Taking</vt:lpstr>
      <vt:lpstr>Technology for Smart Notes</vt:lpstr>
      <vt:lpstr>Augmented Intelligence</vt:lpstr>
      <vt:lpstr>PowerPoint Presentation</vt:lpstr>
      <vt:lpstr>PowerPoint Presentation</vt:lpstr>
      <vt:lpstr>Continuum of Cognitive Aids</vt:lpstr>
      <vt:lpstr>What year was the first climate change paper published? </vt:lpstr>
      <vt:lpstr>What year was the first climate change paper published? </vt:lpstr>
      <vt:lpstr>What year was the first climate change paper published? </vt:lpstr>
      <vt:lpstr>What year was the first climate change paper published? </vt:lpstr>
      <vt:lpstr>PowerPoint Presentation</vt:lpstr>
      <vt:lpstr>Trajectory of LLMs</vt:lpstr>
      <vt:lpstr>The Future of Problem Solving</vt:lpstr>
      <vt:lpstr>New Interface for Computers</vt:lpstr>
      <vt:lpstr>What is AI Bad at?</vt:lpstr>
      <vt:lpstr>Thank You!</vt:lpstr>
      <vt:lpstr>Supplemental Slides</vt:lpstr>
      <vt:lpstr>AI Bias</vt:lpstr>
      <vt:lpstr>PowerPoint Presentation</vt:lpstr>
      <vt:lpstr>Our two Futures</vt:lpstr>
      <vt:lpstr>The Alignment Problem</vt:lpstr>
      <vt:lpstr>Sidebar: Detecting artificially generated text?</vt:lpstr>
      <vt:lpstr>Generative Text as the interface</vt:lpstr>
      <vt:lpstr>Dangers</vt:lpstr>
      <vt:lpstr>PowerPoint Presentation</vt:lpstr>
      <vt:lpstr>What is generative AI?</vt:lpstr>
      <vt:lpstr>How does ChatGPT work?</vt:lpstr>
      <vt:lpstr>Relatedness</vt:lpstr>
      <vt:lpstr>Relatedness</vt:lpstr>
      <vt:lpstr>Relatedness</vt:lpstr>
      <vt:lpstr>PowerPoint Presentation</vt:lpstr>
      <vt:lpstr>Improvements</vt:lpstr>
      <vt:lpstr>Affordances and tool use</vt:lpstr>
      <vt:lpstr>PowerPoint Presentation</vt:lpstr>
      <vt:lpstr>PowerPoint Presentation</vt:lpstr>
      <vt:lpstr>The capabilities of machines</vt:lpstr>
      <vt:lpstr>Emergence</vt:lpstr>
      <vt:lpstr>PowerPoint Presentation</vt:lpstr>
      <vt:lpstr>The Alignment Problem</vt:lpstr>
      <vt:lpstr>Recommended  Video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 Patterson</dc:creator>
  <cp:lastModifiedBy>Patterson, Reid</cp:lastModifiedBy>
  <cp:revision>4</cp:revision>
  <dcterms:created xsi:type="dcterms:W3CDTF">2023-03-17T18:53:58Z</dcterms:created>
  <dcterms:modified xsi:type="dcterms:W3CDTF">2023-09-27T23:15:38Z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0x010100F12C0AB7CAE6414ABE559840DC9F9645</vt:lpwstr>
  </property>
  <property fmtid="{D5CDD505-2E9C-101B-9397-08002B2CF9AE}" pid="3" name="MediaServiceImageTags">
    <vt:lpwstr/>
  </property>
</Properties>
</file>